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8" r:id="rId2"/>
    <p:sldId id="257" r:id="rId3"/>
    <p:sldId id="261" r:id="rId4"/>
    <p:sldId id="262" r:id="rId5"/>
    <p:sldId id="263" r:id="rId6"/>
    <p:sldId id="264" r:id="rId7"/>
    <p:sldId id="265" r:id="rId8"/>
    <p:sldId id="266" r:id="rId9"/>
    <p:sldId id="267" r:id="rId10"/>
    <p:sldId id="268" r:id="rId11"/>
    <p:sldId id="269" r:id="rId12"/>
    <p:sldId id="260"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735" autoAdjust="0"/>
  </p:normalViewPr>
  <p:slideViewPr>
    <p:cSldViewPr>
      <p:cViewPr varScale="1">
        <p:scale>
          <a:sx n="34" d="100"/>
          <a:sy n="34" d="100"/>
        </p:scale>
        <p:origin x="1747" y="34"/>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7BBF2-E1A2-4B14-BAEE-17DF40A6331B}" type="datetimeFigureOut">
              <a:rPr lang="fr-FR" smtClean="0"/>
              <a:t>09/02/2015</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632BB-FDAE-46AD-AA66-78968FD932E6}" type="slidenum">
              <a:rPr lang="fr-FR" smtClean="0"/>
              <a:t>‹#›</a:t>
            </a:fld>
            <a:endParaRPr lang="fr-FR"/>
          </a:p>
        </p:txBody>
      </p:sp>
    </p:spTree>
    <p:extLst>
      <p:ext uri="{BB962C8B-B14F-4D97-AF65-F5344CB8AC3E}">
        <p14:creationId xmlns:p14="http://schemas.microsoft.com/office/powerpoint/2010/main" val="330129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10</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11</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12</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4</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5</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6</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7</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8</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9</a:t>
            </a:fld>
            <a:endParaRPr lang="fr-FR"/>
          </a:p>
        </p:txBody>
      </p:sp>
    </p:spTree>
    <p:extLst>
      <p:ext uri="{BB962C8B-B14F-4D97-AF65-F5344CB8AC3E}">
        <p14:creationId xmlns:p14="http://schemas.microsoft.com/office/powerpoint/2010/main" val="3498221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3"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4"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12" name="Picture 1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5949281"/>
            <a:ext cx="899592" cy="908720"/>
          </a:xfrm>
          <a:prstGeom prst="rect">
            <a:avLst/>
          </a:prstGeom>
        </p:spPr>
      </p:pic>
    </p:spTree>
    <p:extLst>
      <p:ext uri="{BB962C8B-B14F-4D97-AF65-F5344CB8AC3E}">
        <p14:creationId xmlns:p14="http://schemas.microsoft.com/office/powerpoint/2010/main" val="25829487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4" presetClass="entr" presetSubtype="1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randombar(horizontal)">
                      <p:cBhvr>
                        <p:cTn dur="500"/>
                        <p:tgtEl>
                          <p:spTgt spid="4"/>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gradFill rotWithShape="1">
          <a:gsLst>
            <a:gs pos="3000">
              <a:srgbClr val="CC0000">
                <a:lumMod val="74000"/>
              </a:srgb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8"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9"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2" name="Picture 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9" y="5949280"/>
            <a:ext cx="899592" cy="908720"/>
          </a:xfrm>
          <a:prstGeom prst="rect">
            <a:avLst/>
          </a:prstGeom>
        </p:spPr>
      </p:pic>
    </p:spTree>
    <p:extLst>
      <p:ext uri="{BB962C8B-B14F-4D97-AF65-F5344CB8AC3E}">
        <p14:creationId xmlns:p14="http://schemas.microsoft.com/office/powerpoint/2010/main" val="3246146568"/>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heel(1)">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tmplLst>
          <p:tmpl lvl="1">
            <p:tnLst>
              <p:par>
                <p:cTn presetID="42"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anim calcmode="lin" valueType="num">
                      <p:cBhvr>
                        <p:cTn dur="1000" fill="hold"/>
                        <p:tgtEl>
                          <p:spTgt spid="8"/>
                        </p:tgtEl>
                        <p:attrNameLst>
                          <p:attrName>ppt_x</p:attrName>
                        </p:attrNameLst>
                      </p:cBhvr>
                      <p:tavLst>
                        <p:tav tm="0">
                          <p:val>
                            <p:strVal val="#ppt_x"/>
                          </p:val>
                        </p:tav>
                        <p:tav tm="100000">
                          <p:val>
                            <p:strVal val="#ppt_x"/>
                          </p:val>
                        </p:tav>
                      </p:tavLst>
                    </p:anim>
                    <p:anim calcmode="lin" valueType="num">
                      <p:cBhvr>
                        <p:cTn dur="10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21" presetClass="entr" presetSubtype="1"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heel(1)">
                      <p:cBhvr>
                        <p:cTn dur="2000"/>
                        <p:tgtEl>
                          <p:spTgt spid="9"/>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474754"/>
      </p:ext>
    </p:extLst>
  </p:cSld>
  <p:clrMap bg1="dk1" tx1="lt1" bg2="dk2" tx2="lt2" accent1="accent1" accent2="accent2" accent3="accent3" accent4="accent4" accent5="accent5" accent6="accent6" hlink="hlink" folHlink="folHlink"/>
  <p:sldLayoutIdLst>
    <p:sldLayoutId id="2147483652" r:id="rId1"/>
    <p:sldLayoutId id="2147483649" r:id="rId2"/>
  </p:sldLayoutIdLst>
  <p:transition spd="slow">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azbible.yolasite.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solidFill>
                  <a:srgbClr val="FFFF00"/>
                </a:solidFill>
                <a:latin typeface="Arial" pitchFamily="34" charset="0"/>
                <a:cs typeface="Arial" pitchFamily="34" charset="0"/>
              </a:rPr>
              <a:t>A</a:t>
            </a:r>
            <a:r>
              <a:rPr lang="en-US" dirty="0" smtClean="0">
                <a:latin typeface="Arial" pitchFamily="34" charset="0"/>
                <a:cs typeface="Arial" pitchFamily="34" charset="0"/>
              </a:rPr>
              <a:t>ll the </a:t>
            </a:r>
            <a:r>
              <a:rPr lang="en-US" dirty="0" smtClean="0">
                <a:solidFill>
                  <a:srgbClr val="FFFF00"/>
                </a:solidFill>
                <a:latin typeface="Arial" pitchFamily="34" charset="0"/>
                <a:cs typeface="Arial" pitchFamily="34" charset="0"/>
              </a:rPr>
              <a:t>B</a:t>
            </a:r>
            <a:r>
              <a:rPr lang="en-US" dirty="0" smtClean="0">
                <a:latin typeface="Arial" pitchFamily="34" charset="0"/>
                <a:cs typeface="Arial" pitchFamily="34" charset="0"/>
              </a:rPr>
              <a:t>ible in its </a:t>
            </a:r>
            <a:r>
              <a:rPr lang="en-US" dirty="0" smtClean="0">
                <a:solidFill>
                  <a:srgbClr val="FFFF00"/>
                </a:solidFill>
                <a:latin typeface="Arial" pitchFamily="34" charset="0"/>
                <a:cs typeface="Arial" pitchFamily="34" charset="0"/>
              </a:rPr>
              <a:t>C</a:t>
            </a:r>
            <a:r>
              <a:rPr lang="en-US" dirty="0" smtClean="0">
                <a:latin typeface="Arial" pitchFamily="34" charset="0"/>
                <a:cs typeface="Arial" pitchFamily="34" charset="0"/>
              </a:rPr>
              <a:t>ontext</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What’s the big deal ?</a:t>
            </a:r>
            <a:endParaRPr lang="en-US" dirty="0">
              <a:latin typeface="Arial" pitchFamily="34" charset="0"/>
              <a:cs typeface="Arial" pitchFamily="34" charset="0"/>
            </a:endParaRPr>
          </a:p>
        </p:txBody>
      </p:sp>
      <p:sp>
        <p:nvSpPr>
          <p:cNvPr id="7" name="Content Placeholder 6"/>
          <p:cNvSpPr>
            <a:spLocks noGrp="1"/>
          </p:cNvSpPr>
          <p:nvPr>
            <p:ph sz="half" idx="1"/>
          </p:nvPr>
        </p:nvSpPr>
        <p:spPr>
          <a:xfrm>
            <a:off x="0" y="1196752"/>
            <a:ext cx="9144000" cy="4752528"/>
          </a:xfrm>
        </p:spPr>
        <p:txBody>
          <a:bodyPr/>
          <a:lstStyle/>
          <a:p>
            <a:r>
              <a:rPr lang="en-US" b="1" i="1" dirty="0" smtClean="0">
                <a:solidFill>
                  <a:srgbClr val="FFFF00"/>
                </a:solidFill>
                <a:latin typeface="Arial" pitchFamily="34" charset="0"/>
                <a:cs typeface="Arial" pitchFamily="34" charset="0"/>
              </a:rPr>
              <a:t>The book of Jeremiah</a:t>
            </a:r>
          </a:p>
          <a:p>
            <a:r>
              <a:rPr lang="en-US" dirty="0" smtClean="0">
                <a:latin typeface="Arial" pitchFamily="34" charset="0"/>
                <a:cs typeface="Arial" pitchFamily="34" charset="0"/>
              </a:rPr>
              <a:t>A prophetic book</a:t>
            </a:r>
          </a:p>
          <a:p>
            <a:r>
              <a:rPr lang="en-US" dirty="0" smtClean="0">
                <a:latin typeface="Arial" pitchFamily="34" charset="0"/>
                <a:cs typeface="Arial" pitchFamily="34" charset="0"/>
              </a:rPr>
              <a:t>600 BC</a:t>
            </a:r>
          </a:p>
          <a:p>
            <a:r>
              <a:rPr lang="en-US" dirty="0" smtClean="0">
                <a:latin typeface="Arial" pitchFamily="34" charset="0"/>
                <a:cs typeface="Arial" pitchFamily="34" charset="0"/>
              </a:rPr>
              <a:t>“the word of the LORD”</a:t>
            </a:r>
            <a:endParaRPr lang="en-US" dirty="0">
              <a:latin typeface="Arial" pitchFamily="34" charset="0"/>
              <a:cs typeface="Arial" pitchFamily="34" charset="0"/>
            </a:endParaRPr>
          </a:p>
        </p:txBody>
      </p:sp>
    </p:spTree>
    <p:extLst>
      <p:ext uri="{BB962C8B-B14F-4D97-AF65-F5344CB8AC3E}">
        <p14:creationId xmlns:p14="http://schemas.microsoft.com/office/powerpoint/2010/main" val="5907292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1000"/>
                                        <p:tgtEl>
                                          <p:spTgt spid="7">
                                            <p:txEl>
                                              <p:pRg st="0" end="0"/>
                                            </p:txEl>
                                          </p:spTgt>
                                        </p:tgtEl>
                                      </p:cBhvr>
                                    </p:animEffect>
                                    <p:anim calcmode="lin" valueType="num">
                                      <p:cBhvr>
                                        <p:cTn id="1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1000"/>
                                        <p:tgtEl>
                                          <p:spTgt spid="7">
                                            <p:txEl>
                                              <p:pRg st="2" end="2"/>
                                            </p:txEl>
                                          </p:spTgt>
                                        </p:tgtEl>
                                      </p:cBhvr>
                                    </p:animEffect>
                                    <p:anim calcmode="lin" valueType="num">
                                      <p:cBhvr>
                                        <p:cTn id="24"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animEffect transition="in" filter="fade">
                                      <p:cBhvr>
                                        <p:cTn id="29" dur="1000"/>
                                        <p:tgtEl>
                                          <p:spTgt spid="7">
                                            <p:txEl>
                                              <p:pRg st="3" end="3"/>
                                            </p:txEl>
                                          </p:spTgt>
                                        </p:tgtEl>
                                      </p:cBhvr>
                                    </p:animEffect>
                                    <p:anim calcmode="lin" valueType="num">
                                      <p:cBhvr>
                                        <p:cTn id="3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21" presetClass="entr" presetSubtype="1" fill="hold" grpId="0" nodeType="after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wheel(1)">
                                      <p:cBhvr>
                                        <p:cTn id="3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Shiloh was destroyed.</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en-US" dirty="0" smtClean="0"/>
              <a:t>“I </a:t>
            </a:r>
            <a:r>
              <a:rPr lang="en-US" dirty="0"/>
              <a:t>will do to the house which is called by My name, in which you trust, and to the place which I gave you and your fathers, as I did to Shiloh. </a:t>
            </a:r>
            <a:r>
              <a:rPr lang="en-US" b="1" i="1" u="sng" dirty="0" smtClean="0"/>
              <a:t>I </a:t>
            </a:r>
            <a:r>
              <a:rPr lang="en-US" b="1" i="1" u="sng" dirty="0"/>
              <a:t>will cast you out</a:t>
            </a:r>
            <a:r>
              <a:rPr lang="en-US" dirty="0"/>
              <a:t> of My sight, </a:t>
            </a:r>
            <a:r>
              <a:rPr lang="en-US" b="1" i="1" u="sng" dirty="0"/>
              <a:t>as I have cast out</a:t>
            </a:r>
            <a:r>
              <a:rPr lang="en-US" dirty="0"/>
              <a:t> all your brothers, all the offspring of Ephraim</a:t>
            </a:r>
            <a:r>
              <a:rPr lang="en-US" dirty="0" smtClean="0"/>
              <a:t>.” </a:t>
            </a:r>
            <a:endParaRPr lang="en-US" dirty="0"/>
          </a:p>
          <a:p>
            <a:r>
              <a:rPr lang="en-US" b="1" i="1" dirty="0">
                <a:solidFill>
                  <a:srgbClr val="00FF00"/>
                </a:solidFill>
              </a:rPr>
              <a:t>Jeremiah </a:t>
            </a:r>
            <a:r>
              <a:rPr lang="en-US" b="1" i="1" dirty="0" smtClean="0">
                <a:solidFill>
                  <a:srgbClr val="00FF00"/>
                </a:solidFill>
              </a:rPr>
              <a:t>7v14-15 </a:t>
            </a:r>
            <a:r>
              <a:rPr lang="en-US" sz="2600" b="1" i="1" dirty="0" err="1" smtClean="0">
                <a:solidFill>
                  <a:srgbClr val="00FF00"/>
                </a:solidFill>
              </a:rPr>
              <a:t>NASB</a:t>
            </a:r>
            <a:endParaRPr lang="en-US" sz="2600" b="1" i="1" dirty="0">
              <a:solidFill>
                <a:srgbClr val="00FF00"/>
              </a:solidFill>
            </a:endParaRPr>
          </a:p>
        </p:txBody>
      </p:sp>
      <p:sp>
        <p:nvSpPr>
          <p:cNvPr id="4" name="Content Placeholder 3"/>
          <p:cNvSpPr>
            <a:spLocks noGrp="1"/>
          </p:cNvSpPr>
          <p:nvPr>
            <p:ph sz="half" idx="2"/>
          </p:nvPr>
        </p:nvSpPr>
        <p:spPr/>
        <p:txBody>
          <a:bodyPr/>
          <a:lstStyle/>
          <a:p>
            <a:r>
              <a:rPr lang="en-US" sz="4600" dirty="0" smtClean="0">
                <a:latin typeface="Arial" pitchFamily="34" charset="0"/>
                <a:cs typeface="Arial" pitchFamily="34" charset="0"/>
              </a:rPr>
              <a:t>Was the Temple destroyed ?</a:t>
            </a:r>
            <a:endParaRPr lang="en-US" sz="4600" dirty="0">
              <a:latin typeface="Arial" pitchFamily="34" charset="0"/>
              <a:cs typeface="Arial" pitchFamily="34" charset="0"/>
            </a:endParaRPr>
          </a:p>
        </p:txBody>
      </p:sp>
    </p:spTree>
    <p:extLst>
      <p:ext uri="{BB962C8B-B14F-4D97-AF65-F5344CB8AC3E}">
        <p14:creationId xmlns:p14="http://schemas.microsoft.com/office/powerpoint/2010/main" val="88915391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596 BC</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lnSpcReduction="10000"/>
          </a:bodyPr>
          <a:lstStyle/>
          <a:p>
            <a:r>
              <a:rPr lang="en-US" dirty="0" smtClean="0"/>
              <a:t>“Now </a:t>
            </a:r>
            <a:r>
              <a:rPr lang="en-US" dirty="0"/>
              <a:t>on the tenth day of the fifth month, which was the nineteenth year of King Nebuchadnezzar, king of Babylon, </a:t>
            </a:r>
            <a:r>
              <a:rPr lang="en-US" dirty="0" err="1" smtClean="0"/>
              <a:t>Nebuzaradan</a:t>
            </a:r>
            <a:r>
              <a:rPr lang="en-US" dirty="0" smtClean="0"/>
              <a:t>… </a:t>
            </a:r>
            <a:r>
              <a:rPr lang="en-US" b="1" i="1" u="sng" dirty="0" smtClean="0"/>
              <a:t>burned </a:t>
            </a:r>
            <a:r>
              <a:rPr lang="en-US" b="1" i="1" u="sng" dirty="0"/>
              <a:t>the house of the </a:t>
            </a:r>
            <a:r>
              <a:rPr lang="en-US" b="1" i="1" u="sng" dirty="0" smtClean="0"/>
              <a:t>LORD</a:t>
            </a:r>
            <a:r>
              <a:rPr lang="en-US" dirty="0" smtClean="0"/>
              <a:t>.” </a:t>
            </a:r>
            <a:endParaRPr lang="en-US" dirty="0"/>
          </a:p>
          <a:p>
            <a:r>
              <a:rPr lang="en-US" b="1" i="1" dirty="0">
                <a:solidFill>
                  <a:srgbClr val="00FF00"/>
                </a:solidFill>
              </a:rPr>
              <a:t>Jeremiah </a:t>
            </a:r>
            <a:r>
              <a:rPr lang="en-US" b="1" i="1" dirty="0" smtClean="0">
                <a:solidFill>
                  <a:srgbClr val="00FF00"/>
                </a:solidFill>
              </a:rPr>
              <a:t>52v12-13 </a:t>
            </a:r>
            <a:r>
              <a:rPr lang="en-US" sz="2400" b="1" i="1" dirty="0" err="1" smtClean="0">
                <a:solidFill>
                  <a:srgbClr val="00FF00"/>
                </a:solidFill>
              </a:rPr>
              <a:t>NASB</a:t>
            </a:r>
            <a:endParaRPr lang="en-US" sz="24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Does God keep His Word?</a:t>
            </a:r>
            <a:endParaRPr lang="en-US" dirty="0">
              <a:latin typeface="Arial" pitchFamily="34" charset="0"/>
              <a:cs typeface="Arial" pitchFamily="34" charset="0"/>
            </a:endParaRPr>
          </a:p>
        </p:txBody>
      </p:sp>
    </p:spTree>
    <p:extLst>
      <p:ext uri="{BB962C8B-B14F-4D97-AF65-F5344CB8AC3E}">
        <p14:creationId xmlns:p14="http://schemas.microsoft.com/office/powerpoint/2010/main" val="26746725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Review, react and remember:</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b="0" dirty="0" smtClean="0">
                <a:latin typeface="Arial" pitchFamily="34" charset="0"/>
                <a:cs typeface="Arial" pitchFamily="34" charset="0"/>
              </a:rPr>
              <a:t>We  need to pay attention !</a:t>
            </a:r>
            <a:endParaRPr lang="en-US" b="0" dirty="0">
              <a:latin typeface="Arial" pitchFamily="34" charset="0"/>
              <a:cs typeface="Arial" pitchFamily="34" charset="0"/>
            </a:endParaRPr>
          </a:p>
        </p:txBody>
      </p:sp>
      <p:sp>
        <p:nvSpPr>
          <p:cNvPr id="11" name="Content Placeholder 10"/>
          <p:cNvSpPr>
            <a:spLocks noGrp="1"/>
          </p:cNvSpPr>
          <p:nvPr>
            <p:ph sz="half" idx="1"/>
          </p:nvPr>
        </p:nvSpPr>
        <p:spPr>
          <a:xfrm>
            <a:off x="0" y="1196752"/>
            <a:ext cx="9144000" cy="4752528"/>
          </a:xfrm>
        </p:spPr>
        <p:txBody>
          <a:bodyPr/>
          <a:lstStyle/>
          <a:p>
            <a:pPr marL="685800" indent="-685800" algn="l">
              <a:buClr>
                <a:srgbClr val="FFC000"/>
              </a:buClr>
              <a:buFont typeface="Wingdings" pitchFamily="2" charset="2"/>
              <a:buChar char="Ø"/>
            </a:pPr>
            <a:r>
              <a:rPr lang="en-US" dirty="0" smtClean="0"/>
              <a:t>The book of Jeremiah is prophetic.</a:t>
            </a:r>
          </a:p>
          <a:p>
            <a:pPr marL="685800" indent="-685800" algn="l">
              <a:buClr>
                <a:srgbClr val="FFC000"/>
              </a:buClr>
              <a:buFont typeface="Wingdings" pitchFamily="2" charset="2"/>
              <a:buChar char="Ø"/>
            </a:pPr>
            <a:r>
              <a:rPr lang="en-US" dirty="0" smtClean="0"/>
              <a:t>It is also a history book.</a:t>
            </a:r>
          </a:p>
          <a:p>
            <a:pPr marL="685800" indent="-685800" algn="l">
              <a:buClr>
                <a:srgbClr val="FFC000"/>
              </a:buClr>
              <a:buFont typeface="Wingdings" pitchFamily="2" charset="2"/>
              <a:buChar char="Ø"/>
            </a:pPr>
            <a:r>
              <a:rPr lang="en-US" dirty="0" smtClean="0"/>
              <a:t>The message is clear : God keeps His Word.  </a:t>
            </a:r>
            <a:r>
              <a:rPr lang="en-US" b="1" i="1" dirty="0" smtClean="0">
                <a:solidFill>
                  <a:srgbClr val="00FF00"/>
                </a:solidFill>
              </a:rPr>
              <a:t>Jeremiah 1v12</a:t>
            </a:r>
            <a:endParaRPr lang="en-US" b="1" i="1" dirty="0">
              <a:solidFill>
                <a:srgbClr val="00FF00"/>
              </a:solidFill>
            </a:endParaRPr>
          </a:p>
        </p:txBody>
      </p:sp>
      <p:pic>
        <p:nvPicPr>
          <p:cNvPr id="13" name="Content Placeholder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44408" y="5949279"/>
            <a:ext cx="899592" cy="908721"/>
          </a:xfrm>
          <a:prstGeom prst="rect">
            <a:avLst/>
          </a:prstGeom>
        </p:spPr>
      </p:pic>
    </p:spTree>
    <p:extLst>
      <p:ext uri="{BB962C8B-B14F-4D97-AF65-F5344CB8AC3E}">
        <p14:creationId xmlns:p14="http://schemas.microsoft.com/office/powerpoint/2010/main" val="27130796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1000"/>
                                        <p:tgtEl>
                                          <p:spTgt spid="2"/>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fade">
                                      <p:cBhvr>
                                        <p:cTn id="20" dur="1000"/>
                                        <p:tgtEl>
                                          <p:spTgt spid="11">
                                            <p:txEl>
                                              <p:pRg st="1" end="1"/>
                                            </p:txEl>
                                          </p:spTgt>
                                        </p:tgtEl>
                                      </p:cBhvr>
                                    </p:animEffect>
                                    <p:anim calcmode="lin" valueType="num">
                                      <p:cBhvr>
                                        <p:cTn id="21"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11">
                                            <p:txEl>
                                              <p:pRg st="2" end="2"/>
                                            </p:txEl>
                                          </p:spTgt>
                                        </p:tgtEl>
                                        <p:attrNameLst>
                                          <p:attrName>style.visibility</p:attrName>
                                        </p:attrNameLst>
                                      </p:cBhvr>
                                      <p:to>
                                        <p:strVal val="visible"/>
                                      </p:to>
                                    </p:set>
                                    <p:animEffect transition="in" filter="fade">
                                      <p:cBhvr>
                                        <p:cTn id="26" dur="1000"/>
                                        <p:tgtEl>
                                          <p:spTgt spid="11">
                                            <p:txEl>
                                              <p:pRg st="2" end="2"/>
                                            </p:txEl>
                                          </p:spTgt>
                                        </p:tgtEl>
                                      </p:cBhvr>
                                    </p:animEffect>
                                    <p:anim calcmode="lin" valueType="num">
                                      <p:cBhvr>
                                        <p:cTn id="27"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1" presetClass="entr" presetSubtype="1" fill="hold" grpId="0" nodeType="after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wheel(1)">
                                      <p:cBhvr>
                                        <p:cTn id="32"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God will do what He says.</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sz="7000" dirty="0" smtClean="0">
                <a:latin typeface="Arial" pitchFamily="34" charset="0"/>
                <a:cs typeface="Arial" pitchFamily="34" charset="0"/>
              </a:rPr>
              <a:t>“I </a:t>
            </a:r>
            <a:r>
              <a:rPr lang="en-US" sz="7000" dirty="0">
                <a:latin typeface="Arial" pitchFamily="34" charset="0"/>
                <a:cs typeface="Arial" pitchFamily="34" charset="0"/>
              </a:rPr>
              <a:t>am watching over My word to perform it</a:t>
            </a:r>
            <a:r>
              <a:rPr lang="en-US" sz="7000" dirty="0" smtClean="0">
                <a:latin typeface="Arial" pitchFamily="34" charset="0"/>
                <a:cs typeface="Arial" pitchFamily="34" charset="0"/>
              </a:rPr>
              <a:t>.” </a:t>
            </a:r>
            <a:endParaRPr lang="en-US" sz="7000" dirty="0">
              <a:latin typeface="Arial" pitchFamily="34" charset="0"/>
              <a:cs typeface="Arial" pitchFamily="34" charset="0"/>
            </a:endParaRPr>
          </a:p>
          <a:p>
            <a:r>
              <a:rPr lang="en-US" b="1" i="1" dirty="0">
                <a:solidFill>
                  <a:srgbClr val="00FF00"/>
                </a:solidFill>
                <a:latin typeface="Arial" pitchFamily="34" charset="0"/>
                <a:cs typeface="Arial" pitchFamily="34" charset="0"/>
              </a:rPr>
              <a:t>Jeremiah </a:t>
            </a:r>
            <a:r>
              <a:rPr lang="en-US" b="1" i="1" dirty="0" smtClean="0">
                <a:solidFill>
                  <a:srgbClr val="00FF00"/>
                </a:solidFill>
                <a:latin typeface="Arial" pitchFamily="34" charset="0"/>
                <a:cs typeface="Arial" pitchFamily="34" charset="0"/>
              </a:rPr>
              <a:t>1v12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Do you need proof ?</a:t>
            </a:r>
            <a:endParaRPr lang="en-US" dirty="0">
              <a:latin typeface="Arial" pitchFamily="34" charset="0"/>
              <a:cs typeface="Arial" pitchFamily="34" charset="0"/>
            </a:endParaRPr>
          </a:p>
        </p:txBody>
      </p:sp>
    </p:spTree>
    <p:extLst>
      <p:ext uri="{BB962C8B-B14F-4D97-AF65-F5344CB8AC3E}">
        <p14:creationId xmlns:p14="http://schemas.microsoft.com/office/powerpoint/2010/main" val="27566743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This is also a history book.</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032448"/>
          </a:xfrm>
        </p:spPr>
        <p:txBody>
          <a:bodyPr/>
          <a:lstStyle/>
          <a:p>
            <a:r>
              <a:rPr lang="en-US" dirty="0" err="1">
                <a:latin typeface="Arial" pitchFamily="34" charset="0"/>
                <a:cs typeface="Arial" pitchFamily="34" charset="0"/>
              </a:rPr>
              <a:t>c</a:t>
            </a:r>
            <a:r>
              <a:rPr lang="en-US" dirty="0" err="1" smtClean="0">
                <a:latin typeface="Arial" pitchFamily="34" charset="0"/>
                <a:cs typeface="Arial" pitchFamily="34" charset="0"/>
              </a:rPr>
              <a:t>h</a:t>
            </a:r>
            <a:r>
              <a:rPr lang="en-US" dirty="0" smtClean="0">
                <a:latin typeface="Arial" pitchFamily="34" charset="0"/>
                <a:cs typeface="Arial" pitchFamily="34" charset="0"/>
              </a:rPr>
              <a:t> 1  The story of a man.</a:t>
            </a:r>
          </a:p>
          <a:p>
            <a:r>
              <a:rPr lang="en-US" dirty="0" err="1">
                <a:latin typeface="Arial" pitchFamily="34" charset="0"/>
                <a:cs typeface="Arial" pitchFamily="34" charset="0"/>
              </a:rPr>
              <a:t>c</a:t>
            </a:r>
            <a:r>
              <a:rPr lang="en-US" dirty="0" err="1" smtClean="0">
                <a:latin typeface="Arial" pitchFamily="34" charset="0"/>
                <a:cs typeface="Arial" pitchFamily="34" charset="0"/>
              </a:rPr>
              <a:t>h</a:t>
            </a:r>
            <a:r>
              <a:rPr lang="en-US" dirty="0" smtClean="0">
                <a:latin typeface="Arial" pitchFamily="34" charset="0"/>
                <a:cs typeface="Arial" pitchFamily="34" charset="0"/>
              </a:rPr>
              <a:t> 2-45  The story of a nation.</a:t>
            </a:r>
          </a:p>
          <a:p>
            <a:r>
              <a:rPr lang="en-US" dirty="0" err="1">
                <a:latin typeface="Arial" pitchFamily="34" charset="0"/>
                <a:cs typeface="Arial" pitchFamily="34" charset="0"/>
              </a:rPr>
              <a:t>c</a:t>
            </a:r>
            <a:r>
              <a:rPr lang="en-US" dirty="0" err="1" smtClean="0">
                <a:latin typeface="Arial" pitchFamily="34" charset="0"/>
                <a:cs typeface="Arial" pitchFamily="34" charset="0"/>
              </a:rPr>
              <a:t>h</a:t>
            </a:r>
            <a:r>
              <a:rPr lang="en-US" dirty="0" smtClean="0">
                <a:latin typeface="Arial" pitchFamily="34" charset="0"/>
                <a:cs typeface="Arial" pitchFamily="34" charset="0"/>
              </a:rPr>
              <a:t> 46-51 The story of the world.</a:t>
            </a:r>
          </a:p>
          <a:p>
            <a:r>
              <a:rPr lang="en-US" dirty="0" err="1" smtClean="0">
                <a:latin typeface="Arial" pitchFamily="34" charset="0"/>
                <a:cs typeface="Arial" pitchFamily="34" charset="0"/>
              </a:rPr>
              <a:t>ch</a:t>
            </a:r>
            <a:r>
              <a:rPr lang="en-US" dirty="0" smtClean="0">
                <a:latin typeface="Arial" pitchFamily="34" charset="0"/>
                <a:cs typeface="Arial" pitchFamily="34" charset="0"/>
              </a:rPr>
              <a:t> 52 The story right now.</a:t>
            </a:r>
            <a:endParaRPr lang="en-US" dirty="0">
              <a:latin typeface="Arial" pitchFamily="34" charset="0"/>
              <a:cs typeface="Arial" pitchFamily="34" charset="0"/>
            </a:endParaRPr>
          </a:p>
        </p:txBody>
      </p:sp>
      <p:sp>
        <p:nvSpPr>
          <p:cNvPr id="4" name="Content Placeholder 3"/>
          <p:cNvSpPr>
            <a:spLocks noGrp="1"/>
          </p:cNvSpPr>
          <p:nvPr>
            <p:ph sz="half" idx="2"/>
          </p:nvPr>
        </p:nvSpPr>
        <p:spPr>
          <a:xfrm>
            <a:off x="11562" y="5229200"/>
            <a:ext cx="8232846" cy="1642391"/>
          </a:xfrm>
        </p:spPr>
        <p:txBody>
          <a:bodyPr/>
          <a:lstStyle/>
          <a:p>
            <a:r>
              <a:rPr lang="en-US" dirty="0" smtClean="0">
                <a:latin typeface="Arial" pitchFamily="34" charset="0"/>
                <a:cs typeface="Arial" pitchFamily="34" charset="0"/>
              </a:rPr>
              <a:t>What is the historical context ?</a:t>
            </a:r>
            <a:endParaRPr lang="en-US" dirty="0">
              <a:latin typeface="Arial" pitchFamily="34" charset="0"/>
              <a:cs typeface="Arial" pitchFamily="34" charset="0"/>
            </a:endParaRPr>
          </a:p>
        </p:txBody>
      </p:sp>
    </p:spTree>
    <p:extLst>
      <p:ext uri="{BB962C8B-B14F-4D97-AF65-F5344CB8AC3E}">
        <p14:creationId xmlns:p14="http://schemas.microsoft.com/office/powerpoint/2010/main" val="42320711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14" presetClass="entr" presetSubtype="10" fill="hold" grpId="0" nodeType="after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The nation was divided.</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77500" lnSpcReduction="20000"/>
          </a:bodyPr>
          <a:lstStyle/>
          <a:p>
            <a:r>
              <a:rPr lang="en-US" dirty="0" smtClean="0"/>
              <a:t>“Then </a:t>
            </a:r>
            <a:r>
              <a:rPr lang="en-US" dirty="0"/>
              <a:t>the LORD said to me in the days of Josiah the king, </a:t>
            </a:r>
            <a:r>
              <a:rPr lang="en-US" dirty="0" smtClean="0"/>
              <a:t>‘Have </a:t>
            </a:r>
            <a:r>
              <a:rPr lang="en-US" dirty="0"/>
              <a:t>you seen what faithless </a:t>
            </a:r>
            <a:r>
              <a:rPr lang="en-US" b="1" i="1" u="sng" dirty="0"/>
              <a:t>Israel</a:t>
            </a:r>
            <a:r>
              <a:rPr lang="en-US" dirty="0"/>
              <a:t> </a:t>
            </a:r>
            <a:r>
              <a:rPr lang="en-US" dirty="0" smtClean="0"/>
              <a:t>did? </a:t>
            </a:r>
            <a:r>
              <a:rPr lang="en-US" dirty="0"/>
              <a:t>She went up on every high hill and under every green tree, and she was a harlot there. </a:t>
            </a:r>
            <a:r>
              <a:rPr lang="en-US" dirty="0" smtClean="0"/>
              <a:t>I thought, after </a:t>
            </a:r>
            <a:r>
              <a:rPr lang="en-US" dirty="0"/>
              <a:t>she has done all these things she will return to </a:t>
            </a:r>
            <a:r>
              <a:rPr lang="en-US" dirty="0" smtClean="0"/>
              <a:t>Me; </a:t>
            </a:r>
            <a:r>
              <a:rPr lang="en-US" dirty="0"/>
              <a:t>but she did not return, and her treacherous sister </a:t>
            </a:r>
            <a:r>
              <a:rPr lang="en-US" b="1" i="1" u="sng" dirty="0"/>
              <a:t>Judah</a:t>
            </a:r>
            <a:r>
              <a:rPr lang="en-US" dirty="0"/>
              <a:t> saw it. </a:t>
            </a:r>
          </a:p>
          <a:p>
            <a:r>
              <a:rPr lang="en-US" b="1" i="1" dirty="0">
                <a:solidFill>
                  <a:srgbClr val="00FF00"/>
                </a:solidFill>
              </a:rPr>
              <a:t>Jeremiah </a:t>
            </a:r>
            <a:r>
              <a:rPr lang="en-US" b="1" i="1" dirty="0" smtClean="0">
                <a:solidFill>
                  <a:srgbClr val="00FF00"/>
                </a:solidFill>
              </a:rPr>
              <a:t>3v6-7 </a:t>
            </a:r>
            <a:r>
              <a:rPr lang="en-US" sz="3100" b="1" i="1" dirty="0" err="1" smtClean="0">
                <a:solidFill>
                  <a:srgbClr val="00FF00"/>
                </a:solidFill>
              </a:rPr>
              <a:t>NASB</a:t>
            </a:r>
            <a:endParaRPr lang="en-US" sz="31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What happened then ?</a:t>
            </a:r>
            <a:endParaRPr lang="en-US" dirty="0">
              <a:latin typeface="Arial" pitchFamily="34" charset="0"/>
              <a:cs typeface="Arial" pitchFamily="34" charset="0"/>
            </a:endParaRPr>
          </a:p>
        </p:txBody>
      </p:sp>
    </p:spTree>
    <p:extLst>
      <p:ext uri="{BB962C8B-B14F-4D97-AF65-F5344CB8AC3E}">
        <p14:creationId xmlns:p14="http://schemas.microsoft.com/office/powerpoint/2010/main" val="386867143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Israel was taken captive.</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lnSpcReduction="10000"/>
          </a:bodyPr>
          <a:lstStyle/>
          <a:p>
            <a:r>
              <a:rPr lang="en-US" dirty="0"/>
              <a:t>"And I saw that for all the adulteries of faithless </a:t>
            </a:r>
            <a:r>
              <a:rPr lang="en-US" b="1" i="1" u="sng" dirty="0"/>
              <a:t>Israel</a:t>
            </a:r>
            <a:r>
              <a:rPr lang="en-US" dirty="0"/>
              <a:t>, </a:t>
            </a:r>
            <a:r>
              <a:rPr lang="en-US" dirty="0">
                <a:solidFill>
                  <a:srgbClr val="FFC000"/>
                </a:solidFill>
              </a:rPr>
              <a:t>I had sent her away </a:t>
            </a:r>
            <a:r>
              <a:rPr lang="en-US" dirty="0"/>
              <a:t>and given her a writ of divorce, yet her treacherous sister </a:t>
            </a:r>
            <a:r>
              <a:rPr lang="en-US" b="1" i="1" u="sng" dirty="0"/>
              <a:t>Judah</a:t>
            </a:r>
            <a:r>
              <a:rPr lang="en-US" dirty="0"/>
              <a:t> did not fear; but she went and was a harlot also. </a:t>
            </a:r>
          </a:p>
          <a:p>
            <a:r>
              <a:rPr lang="en-US" b="1" i="1" dirty="0">
                <a:solidFill>
                  <a:srgbClr val="00FF00"/>
                </a:solidFill>
              </a:rPr>
              <a:t>Jeremiah </a:t>
            </a:r>
            <a:r>
              <a:rPr lang="en-US" b="1" i="1" dirty="0" smtClean="0">
                <a:solidFill>
                  <a:srgbClr val="00FF00"/>
                </a:solidFill>
              </a:rPr>
              <a:t>3v8 </a:t>
            </a:r>
            <a:r>
              <a:rPr lang="en-US" sz="2400" b="1" i="1" dirty="0" err="1" smtClean="0">
                <a:solidFill>
                  <a:srgbClr val="00FF00"/>
                </a:solidFill>
              </a:rPr>
              <a:t>NASB</a:t>
            </a:r>
            <a:endParaRPr lang="en-US" sz="24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Judah was spared ? </a:t>
            </a:r>
            <a:endParaRPr lang="en-US" dirty="0">
              <a:latin typeface="Arial" pitchFamily="34" charset="0"/>
              <a:cs typeface="Arial" pitchFamily="34" charset="0"/>
            </a:endParaRPr>
          </a:p>
        </p:txBody>
      </p:sp>
    </p:spTree>
    <p:extLst>
      <p:ext uri="{BB962C8B-B14F-4D97-AF65-F5344CB8AC3E}">
        <p14:creationId xmlns:p14="http://schemas.microsoft.com/office/powerpoint/2010/main" val="35255960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Jeremiah warned Judah.</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dirty="0" smtClean="0"/>
              <a:t>“This </a:t>
            </a:r>
            <a:r>
              <a:rPr lang="en-US" dirty="0"/>
              <a:t>whole land will be a desolation and a horror, and these nations will serve the king of Babylon </a:t>
            </a:r>
            <a:r>
              <a:rPr lang="en-US" b="1" i="1" u="sng" dirty="0"/>
              <a:t>seventy</a:t>
            </a:r>
            <a:r>
              <a:rPr lang="en-US" dirty="0"/>
              <a:t> </a:t>
            </a:r>
            <a:r>
              <a:rPr lang="en-US" b="1" i="1" u="sng" dirty="0"/>
              <a:t>years</a:t>
            </a:r>
            <a:r>
              <a:rPr lang="en-US" dirty="0" smtClean="0"/>
              <a:t>.” </a:t>
            </a:r>
            <a:endParaRPr lang="en-US" dirty="0"/>
          </a:p>
          <a:p>
            <a:r>
              <a:rPr lang="en-US" b="1" i="1" dirty="0">
                <a:solidFill>
                  <a:srgbClr val="00FF00"/>
                </a:solidFill>
              </a:rPr>
              <a:t>Jeremiah </a:t>
            </a:r>
            <a:r>
              <a:rPr lang="en-US" b="1" i="1" dirty="0" smtClean="0">
                <a:solidFill>
                  <a:srgbClr val="00FF00"/>
                </a:solidFill>
              </a:rPr>
              <a:t>25v11 </a:t>
            </a:r>
            <a:r>
              <a:rPr lang="en-US" sz="2400" b="1" i="1" dirty="0" err="1" smtClean="0">
                <a:solidFill>
                  <a:srgbClr val="00FF00"/>
                </a:solidFill>
              </a:rPr>
              <a:t>NASB</a:t>
            </a:r>
            <a:endParaRPr lang="en-US" sz="24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When did it happen ?</a:t>
            </a:r>
            <a:endParaRPr lang="en-US" dirty="0">
              <a:latin typeface="Arial" pitchFamily="34" charset="0"/>
              <a:cs typeface="Arial" pitchFamily="34" charset="0"/>
            </a:endParaRPr>
          </a:p>
        </p:txBody>
      </p:sp>
    </p:spTree>
    <p:extLst>
      <p:ext uri="{BB962C8B-B14F-4D97-AF65-F5344CB8AC3E}">
        <p14:creationId xmlns:p14="http://schemas.microsoft.com/office/powerpoint/2010/main" val="23191340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605 to 535 BC</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Autofit/>
          </a:bodyPr>
          <a:lstStyle/>
          <a:p>
            <a:r>
              <a:rPr lang="en-US" dirty="0" smtClean="0"/>
              <a:t>“Nebuchadnezzar </a:t>
            </a:r>
            <a:r>
              <a:rPr lang="en-US" dirty="0"/>
              <a:t>king of </a:t>
            </a:r>
            <a:r>
              <a:rPr lang="en-US" dirty="0" smtClean="0"/>
              <a:t>Babylon… carried </a:t>
            </a:r>
            <a:r>
              <a:rPr lang="en-US" dirty="0"/>
              <a:t>away captive </a:t>
            </a:r>
            <a:r>
              <a:rPr lang="en-US" dirty="0" err="1"/>
              <a:t>Jeconiah</a:t>
            </a:r>
            <a:r>
              <a:rPr lang="en-US" dirty="0"/>
              <a:t> the son of </a:t>
            </a:r>
            <a:r>
              <a:rPr lang="en-US" dirty="0" err="1"/>
              <a:t>Jehoiakim</a:t>
            </a:r>
            <a:r>
              <a:rPr lang="en-US" dirty="0"/>
              <a:t>, king of Judah, and the officials of Judah with the craftsmen and smiths from Jerusalem and had brought them to </a:t>
            </a:r>
            <a:r>
              <a:rPr lang="en-US" b="1" i="1" u="sng" dirty="0" smtClean="0"/>
              <a:t>Babylon</a:t>
            </a:r>
            <a:r>
              <a:rPr lang="en-US" dirty="0" smtClean="0"/>
              <a:t>.”  </a:t>
            </a:r>
            <a:r>
              <a:rPr lang="en-US" b="1" i="1" dirty="0" smtClean="0">
                <a:solidFill>
                  <a:srgbClr val="00FF00"/>
                </a:solidFill>
              </a:rPr>
              <a:t>Jer24v1</a:t>
            </a:r>
            <a:endParaRPr lang="en-US" dirty="0"/>
          </a:p>
        </p:txBody>
      </p:sp>
      <p:sp>
        <p:nvSpPr>
          <p:cNvPr id="4" name="Content Placeholder 3"/>
          <p:cNvSpPr>
            <a:spLocks noGrp="1"/>
          </p:cNvSpPr>
          <p:nvPr>
            <p:ph sz="half" idx="2"/>
          </p:nvPr>
        </p:nvSpPr>
        <p:spPr/>
        <p:txBody>
          <a:bodyPr/>
          <a:lstStyle/>
          <a:p>
            <a:r>
              <a:rPr lang="en-US" sz="4800" dirty="0" smtClean="0">
                <a:latin typeface="Arial" pitchFamily="34" charset="0"/>
                <a:cs typeface="Arial" pitchFamily="34" charset="0"/>
              </a:rPr>
              <a:t>Does God keep His Word ?</a:t>
            </a:r>
            <a:endParaRPr lang="en-US" sz="4800" dirty="0">
              <a:latin typeface="Arial" pitchFamily="34" charset="0"/>
              <a:cs typeface="Arial" pitchFamily="34" charset="0"/>
            </a:endParaRPr>
          </a:p>
        </p:txBody>
      </p:sp>
    </p:spTree>
    <p:extLst>
      <p:ext uri="{BB962C8B-B14F-4D97-AF65-F5344CB8AC3E}">
        <p14:creationId xmlns:p14="http://schemas.microsoft.com/office/powerpoint/2010/main" val="9564593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en-US" dirty="0" smtClean="0">
                <a:latin typeface="Arial" pitchFamily="34" charset="0"/>
                <a:cs typeface="Arial" pitchFamily="34" charset="0"/>
              </a:rPr>
              <a:t>But the Temple was still there.</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85000" lnSpcReduction="20000"/>
          </a:bodyPr>
          <a:lstStyle/>
          <a:p>
            <a:r>
              <a:rPr lang="en-US" dirty="0"/>
              <a:t>"Behold, you are trusting in deceptive words to no avail. "Will you steal, murder, and commit adultery and swear falsely, and offer sacrifices to Baal and walk after other gods that you have not known, then come and stand before Me in </a:t>
            </a:r>
            <a:r>
              <a:rPr lang="en-US" b="1" i="1" u="sng" dirty="0"/>
              <a:t>this house</a:t>
            </a:r>
            <a:r>
              <a:rPr lang="en-US" dirty="0"/>
              <a:t>, which is called by My name, and say, 'We are delivered</a:t>
            </a:r>
            <a:r>
              <a:rPr lang="en-US" dirty="0" smtClean="0"/>
              <a:t>!‘”  </a:t>
            </a:r>
            <a:r>
              <a:rPr lang="en-US" b="1" i="1" dirty="0" smtClean="0">
                <a:solidFill>
                  <a:srgbClr val="00FF00"/>
                </a:solidFill>
              </a:rPr>
              <a:t>Jeremiah 7v8-10 </a:t>
            </a:r>
            <a:r>
              <a:rPr lang="en-US" sz="3100" b="1" i="1" dirty="0" err="1" smtClean="0">
                <a:solidFill>
                  <a:srgbClr val="00FF00"/>
                </a:solidFill>
              </a:rPr>
              <a:t>NASB</a:t>
            </a:r>
            <a:endParaRPr lang="en-US" sz="3100" b="1" i="1" dirty="0">
              <a:solidFill>
                <a:srgbClr val="00FF00"/>
              </a:solidFill>
            </a:endParaRPr>
          </a:p>
        </p:txBody>
      </p:sp>
      <p:sp>
        <p:nvSpPr>
          <p:cNvPr id="4" name="Content Placeholder 3"/>
          <p:cNvSpPr>
            <a:spLocks noGrp="1"/>
          </p:cNvSpPr>
          <p:nvPr>
            <p:ph sz="half" idx="2"/>
          </p:nvPr>
        </p:nvSpPr>
        <p:spPr/>
        <p:txBody>
          <a:bodyPr/>
          <a:lstStyle/>
          <a:p>
            <a:r>
              <a:rPr lang="en-US" sz="4200" dirty="0" smtClean="0">
                <a:latin typeface="Arial" pitchFamily="34" charset="0"/>
                <a:cs typeface="Arial" pitchFamily="34" charset="0"/>
              </a:rPr>
              <a:t>What good is an empty house ?</a:t>
            </a:r>
            <a:endParaRPr lang="en-US" sz="4200" dirty="0">
              <a:latin typeface="Arial" pitchFamily="34" charset="0"/>
              <a:cs typeface="Arial" pitchFamily="34" charset="0"/>
            </a:endParaRPr>
          </a:p>
        </p:txBody>
      </p:sp>
    </p:spTree>
    <p:extLst>
      <p:ext uri="{BB962C8B-B14F-4D97-AF65-F5344CB8AC3E}">
        <p14:creationId xmlns:p14="http://schemas.microsoft.com/office/powerpoint/2010/main" val="29265377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en-US" dirty="0" smtClean="0">
                <a:latin typeface="Arial" pitchFamily="34" charset="0"/>
                <a:cs typeface="Arial" pitchFamily="34" charset="0"/>
              </a:rPr>
              <a:t>Your temple is a den of thieves.</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85000" lnSpcReduction="20000"/>
          </a:bodyPr>
          <a:lstStyle/>
          <a:p>
            <a:r>
              <a:rPr lang="en-US" dirty="0"/>
              <a:t>"Has this house, which is called by My name, become a </a:t>
            </a:r>
            <a:r>
              <a:rPr lang="en-US" b="1" i="1" u="sng" dirty="0"/>
              <a:t>den of robbers</a:t>
            </a:r>
            <a:r>
              <a:rPr lang="en-US" dirty="0"/>
              <a:t> in your sight? Behold, I, even I, have seen it," declares the LORD. </a:t>
            </a:r>
            <a:r>
              <a:rPr lang="en-US" dirty="0" smtClean="0"/>
              <a:t>But </a:t>
            </a:r>
            <a:r>
              <a:rPr lang="en-US" dirty="0"/>
              <a:t>go now to My place which was in Shiloh, where I made My name dwell at the first, and see what I did to it because of the wickedness of My people Israel. </a:t>
            </a:r>
          </a:p>
          <a:p>
            <a:r>
              <a:rPr lang="en-US" b="1" i="1" dirty="0">
                <a:solidFill>
                  <a:srgbClr val="00FF00"/>
                </a:solidFill>
              </a:rPr>
              <a:t>Jeremiah </a:t>
            </a:r>
            <a:r>
              <a:rPr lang="en-US" b="1" i="1" dirty="0" smtClean="0">
                <a:solidFill>
                  <a:srgbClr val="00FF00"/>
                </a:solidFill>
              </a:rPr>
              <a:t>7v11-12 </a:t>
            </a:r>
            <a:r>
              <a:rPr lang="en-US" sz="2800" b="1" i="1" dirty="0" err="1" smtClean="0">
                <a:solidFill>
                  <a:srgbClr val="00FF00"/>
                </a:solidFill>
              </a:rPr>
              <a:t>NASB</a:t>
            </a:r>
            <a:endParaRPr lang="en-US" sz="28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What happened at Shiloh?</a:t>
            </a:r>
            <a:endParaRPr lang="en-US" dirty="0">
              <a:latin typeface="Arial" pitchFamily="34" charset="0"/>
              <a:cs typeface="Arial" pitchFamily="34" charset="0"/>
            </a:endParaRPr>
          </a:p>
        </p:txBody>
      </p:sp>
    </p:spTree>
    <p:extLst>
      <p:ext uri="{BB962C8B-B14F-4D97-AF65-F5344CB8AC3E}">
        <p14:creationId xmlns:p14="http://schemas.microsoft.com/office/powerpoint/2010/main" val="41828475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664</Words>
  <Application>Microsoft Office PowerPoint</Application>
  <PresentationFormat>On-screen Show (4:3)</PresentationFormat>
  <Paragraphs>63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Narrow</vt:lpstr>
      <vt:lpstr>Calibri</vt:lpstr>
      <vt:lpstr>Wingdings</vt:lpstr>
      <vt:lpstr>Office Theme</vt:lpstr>
      <vt:lpstr>All the Bible in its Context</vt:lpstr>
      <vt:lpstr>God will do what He says.</vt:lpstr>
      <vt:lpstr>This is also a history book.</vt:lpstr>
      <vt:lpstr>The nation was divided.</vt:lpstr>
      <vt:lpstr>Israel was taken captive.</vt:lpstr>
      <vt:lpstr>Jeremiah warned Judah.</vt:lpstr>
      <vt:lpstr>605 to 535 BC</vt:lpstr>
      <vt:lpstr>But the Temple was still there.</vt:lpstr>
      <vt:lpstr>Your temple is a den of thieves.</vt:lpstr>
      <vt:lpstr>Shiloh was destroyed.</vt:lpstr>
      <vt:lpstr>596 BC</vt:lpstr>
      <vt:lpstr>Review, react and remember:</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Arizona Bible Courses</dc:creator>
  <cp:lastModifiedBy>www.AzBible.yolasite.com</cp:lastModifiedBy>
  <cp:revision>68</cp:revision>
  <dcterms:created xsi:type="dcterms:W3CDTF">2010-11-10T08:57:02Z</dcterms:created>
  <dcterms:modified xsi:type="dcterms:W3CDTF">2015-02-09T15:13:39Z</dcterms:modified>
</cp:coreProperties>
</file>