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1833" autoAdjust="0"/>
  </p:normalViewPr>
  <p:slideViewPr>
    <p:cSldViewPr>
      <p:cViewPr varScale="1">
        <p:scale>
          <a:sx n="30" d="100"/>
          <a:sy n="30" d="100"/>
        </p:scale>
        <p:origin x="1752" y="3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2155488" y="16189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42988" y="5095875"/>
            <a:ext cx="5470525" cy="448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360363" y="360363"/>
            <a:ext cx="29670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fr-FR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30688" y="360363"/>
            <a:ext cx="29670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fr-FR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60363" y="9832975"/>
            <a:ext cx="29670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fr-FR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30688" y="9832975"/>
            <a:ext cx="29670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8C3D2E7D-69EC-4526-BB49-ECD70ECF681F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62097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5A9EE5-0A73-4E21-93E5-65AB9BC96CCE}" type="slidenum">
              <a:rPr lang="fr-FR" altLang="en-US"/>
              <a:pPr/>
              <a:t>1</a:t>
            </a:fld>
            <a:endParaRPr lang="fr-FR" altLang="en-US"/>
          </a:p>
        </p:txBody>
      </p:sp>
      <p:sp>
        <p:nvSpPr>
          <p:cNvPr id="17409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352425" y="6167438"/>
            <a:ext cx="68199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167" rIns="0" bIns="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altLang="en-US" sz="2400">
                <a:latin typeface="Arial" panose="020B0604020202020204" pitchFamily="34" charset="0"/>
                <a:ea typeface="DejaVu Sans" charset="0"/>
                <a:cs typeface="DejaVu Sans" charset="0"/>
              </a:rPr>
              <a:t>24pt</a:t>
            </a: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altLang="en-US" sz="240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65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62F456-70FF-4F8B-BA85-E0A98B417256}" type="slidenum">
              <a:rPr lang="fr-FR" altLang="en-US"/>
              <a:pPr/>
              <a:t>10</a:t>
            </a:fld>
            <a:endParaRPr lang="fr-FR" altLang="en-US"/>
          </a:p>
        </p:txBody>
      </p:sp>
      <p:sp>
        <p:nvSpPr>
          <p:cNvPr id="26625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352425" y="6148388"/>
            <a:ext cx="6819900" cy="3957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167" rIns="0" bIns="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altLang="en-US" sz="2400">
                <a:latin typeface="Arial" panose="020B0604020202020204" pitchFamily="34" charset="0"/>
                <a:ea typeface="DejaVu Sans" charset="0"/>
                <a:cs typeface="DejaVu Sans" charset="0"/>
              </a:rPr>
              <a:t>24pt</a:t>
            </a:r>
          </a:p>
        </p:txBody>
      </p:sp>
    </p:spTree>
    <p:extLst>
      <p:ext uri="{BB962C8B-B14F-4D97-AF65-F5344CB8AC3E}">
        <p14:creationId xmlns:p14="http://schemas.microsoft.com/office/powerpoint/2010/main" val="4003821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B2B151-E9CC-4916-814F-0A9966370A6C}" type="slidenum">
              <a:rPr lang="fr-FR" altLang="en-US"/>
              <a:pPr/>
              <a:t>2</a:t>
            </a:fld>
            <a:endParaRPr lang="fr-FR" altLang="en-US"/>
          </a:p>
        </p:txBody>
      </p:sp>
      <p:sp>
        <p:nvSpPr>
          <p:cNvPr id="18433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371475" y="6165850"/>
            <a:ext cx="6767513" cy="3905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167" rIns="0" bIns="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altLang="en-US" sz="2400">
                <a:latin typeface="Arial" panose="020B0604020202020204" pitchFamily="34" charset="0"/>
                <a:ea typeface="DejaVu Sans" charset="0"/>
                <a:cs typeface="DejaVu Sans" charset="0"/>
              </a:rPr>
              <a:t>24pt</a:t>
            </a:r>
          </a:p>
        </p:txBody>
      </p:sp>
    </p:spTree>
    <p:extLst>
      <p:ext uri="{BB962C8B-B14F-4D97-AF65-F5344CB8AC3E}">
        <p14:creationId xmlns:p14="http://schemas.microsoft.com/office/powerpoint/2010/main" val="3187053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AB7EAC-72FD-4758-8260-DD90FA53FF4C}" type="slidenum">
              <a:rPr lang="fr-FR" altLang="en-US"/>
              <a:pPr/>
              <a:t>3</a:t>
            </a:fld>
            <a:endParaRPr lang="fr-FR" altLang="en-US"/>
          </a:p>
        </p:txBody>
      </p:sp>
      <p:sp>
        <p:nvSpPr>
          <p:cNvPr id="19457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371475" y="6165850"/>
            <a:ext cx="6767513" cy="3905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167" rIns="0" bIns="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altLang="en-US" sz="2400">
                <a:latin typeface="Arial" panose="020B0604020202020204" pitchFamily="34" charset="0"/>
                <a:ea typeface="DejaVu Sans" charset="0"/>
                <a:cs typeface="DejaVu Sans" charset="0"/>
              </a:rPr>
              <a:t>24pt</a:t>
            </a:r>
          </a:p>
        </p:txBody>
      </p:sp>
    </p:spTree>
    <p:extLst>
      <p:ext uri="{BB962C8B-B14F-4D97-AF65-F5344CB8AC3E}">
        <p14:creationId xmlns:p14="http://schemas.microsoft.com/office/powerpoint/2010/main" val="1455597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CE0FDC-2F63-4754-A691-F420F500DEA1}" type="slidenum">
              <a:rPr lang="fr-FR" altLang="en-US"/>
              <a:pPr/>
              <a:t>4</a:t>
            </a:fld>
            <a:endParaRPr lang="fr-FR" altLang="en-US"/>
          </a:p>
        </p:txBody>
      </p:sp>
      <p:sp>
        <p:nvSpPr>
          <p:cNvPr id="20481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371475" y="6165850"/>
            <a:ext cx="6767513" cy="3905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167" rIns="0" bIns="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altLang="en-US" sz="2400">
                <a:latin typeface="Arial" panose="020B0604020202020204" pitchFamily="34" charset="0"/>
                <a:ea typeface="DejaVu Sans" charset="0"/>
                <a:cs typeface="DejaVu Sans" charset="0"/>
              </a:rPr>
              <a:t>24pt</a:t>
            </a:r>
          </a:p>
        </p:txBody>
      </p:sp>
    </p:spTree>
    <p:extLst>
      <p:ext uri="{BB962C8B-B14F-4D97-AF65-F5344CB8AC3E}">
        <p14:creationId xmlns:p14="http://schemas.microsoft.com/office/powerpoint/2010/main" val="2367996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A3CF85-6EAD-461E-A79B-5F1A3330207A}" type="slidenum">
              <a:rPr lang="fr-FR" altLang="en-US"/>
              <a:pPr/>
              <a:t>5</a:t>
            </a:fld>
            <a:endParaRPr lang="fr-FR" altLang="en-US"/>
          </a:p>
        </p:txBody>
      </p:sp>
      <p:sp>
        <p:nvSpPr>
          <p:cNvPr id="21505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371475" y="6165850"/>
            <a:ext cx="6767513" cy="3905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167" rIns="0" bIns="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altLang="en-US" sz="2400">
                <a:latin typeface="Arial" panose="020B0604020202020204" pitchFamily="34" charset="0"/>
                <a:ea typeface="DejaVu Sans" charset="0"/>
                <a:cs typeface="DejaVu Sans" charset="0"/>
              </a:rPr>
              <a:t>24pt</a:t>
            </a:r>
          </a:p>
        </p:txBody>
      </p:sp>
    </p:spTree>
    <p:extLst>
      <p:ext uri="{BB962C8B-B14F-4D97-AF65-F5344CB8AC3E}">
        <p14:creationId xmlns:p14="http://schemas.microsoft.com/office/powerpoint/2010/main" val="418336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6B8801-2F17-45DF-B9AB-A3EC6EEB3AF9}" type="slidenum">
              <a:rPr lang="fr-FR" altLang="en-US"/>
              <a:pPr/>
              <a:t>6</a:t>
            </a:fld>
            <a:endParaRPr lang="fr-FR" altLang="en-US"/>
          </a:p>
        </p:txBody>
      </p:sp>
      <p:sp>
        <p:nvSpPr>
          <p:cNvPr id="22529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371475" y="6165850"/>
            <a:ext cx="6767513" cy="3905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167" rIns="0" bIns="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altLang="en-US" sz="2400">
                <a:latin typeface="Arial" panose="020B0604020202020204" pitchFamily="34" charset="0"/>
                <a:ea typeface="DejaVu Sans" charset="0"/>
                <a:cs typeface="DejaVu Sans" charset="0"/>
              </a:rPr>
              <a:t>24pt</a:t>
            </a:r>
          </a:p>
        </p:txBody>
      </p:sp>
    </p:spTree>
    <p:extLst>
      <p:ext uri="{BB962C8B-B14F-4D97-AF65-F5344CB8AC3E}">
        <p14:creationId xmlns:p14="http://schemas.microsoft.com/office/powerpoint/2010/main" val="904362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1C2DB7-A06F-46C4-9592-93441E23FBC8}" type="slidenum">
              <a:rPr lang="fr-FR" altLang="en-US"/>
              <a:pPr/>
              <a:t>7</a:t>
            </a:fld>
            <a:endParaRPr lang="fr-FR" altLang="en-US"/>
          </a:p>
        </p:txBody>
      </p:sp>
      <p:sp>
        <p:nvSpPr>
          <p:cNvPr id="23553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371475" y="6165850"/>
            <a:ext cx="6767513" cy="3905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167" rIns="0" bIns="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altLang="en-US" sz="2400">
                <a:latin typeface="Arial" panose="020B0604020202020204" pitchFamily="34" charset="0"/>
                <a:ea typeface="DejaVu Sans" charset="0"/>
                <a:cs typeface="DejaVu Sans" charset="0"/>
              </a:rPr>
              <a:t>24pt</a:t>
            </a:r>
          </a:p>
        </p:txBody>
      </p:sp>
    </p:spTree>
    <p:extLst>
      <p:ext uri="{BB962C8B-B14F-4D97-AF65-F5344CB8AC3E}">
        <p14:creationId xmlns:p14="http://schemas.microsoft.com/office/powerpoint/2010/main" val="1337767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88C7C9-07BB-4002-AD30-CD167F4A9FBA}" type="slidenum">
              <a:rPr lang="fr-FR" altLang="en-US"/>
              <a:pPr/>
              <a:t>8</a:t>
            </a:fld>
            <a:endParaRPr lang="fr-FR" altLang="en-US"/>
          </a:p>
        </p:txBody>
      </p:sp>
      <p:sp>
        <p:nvSpPr>
          <p:cNvPr id="24577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371475" y="6165850"/>
            <a:ext cx="6767513" cy="3905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167" rIns="0" bIns="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altLang="en-US" sz="2400">
                <a:latin typeface="Arial" panose="020B0604020202020204" pitchFamily="34" charset="0"/>
                <a:ea typeface="DejaVu Sans" charset="0"/>
                <a:cs typeface="DejaVu Sans" charset="0"/>
              </a:rPr>
              <a:t>24pt</a:t>
            </a:r>
          </a:p>
        </p:txBody>
      </p:sp>
    </p:spTree>
    <p:extLst>
      <p:ext uri="{BB962C8B-B14F-4D97-AF65-F5344CB8AC3E}">
        <p14:creationId xmlns:p14="http://schemas.microsoft.com/office/powerpoint/2010/main" val="122238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6300A7-27CF-40E8-B918-7E87B0BEDE3E}" type="slidenum">
              <a:rPr lang="fr-FR" altLang="en-US"/>
              <a:pPr/>
              <a:t>9</a:t>
            </a:fld>
            <a:endParaRPr lang="fr-FR" altLang="en-US"/>
          </a:p>
        </p:txBody>
      </p:sp>
      <p:sp>
        <p:nvSpPr>
          <p:cNvPr id="25601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371475" y="6165850"/>
            <a:ext cx="6767513" cy="3905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167" rIns="0" bIns="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altLang="en-US" sz="2400">
                <a:latin typeface="Arial" panose="020B0604020202020204" pitchFamily="34" charset="0"/>
                <a:ea typeface="DejaVu Sans" charset="0"/>
                <a:cs typeface="DejaVu Sans" charset="0"/>
              </a:rPr>
              <a:t>24pt</a:t>
            </a:r>
          </a:p>
        </p:txBody>
      </p:sp>
    </p:spTree>
    <p:extLst>
      <p:ext uri="{BB962C8B-B14F-4D97-AF65-F5344CB8AC3E}">
        <p14:creationId xmlns:p14="http://schemas.microsoft.com/office/powerpoint/2010/main" val="393508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20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54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7138" y="0"/>
            <a:ext cx="2524125" cy="613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424738" cy="613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32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993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69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7105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42950"/>
            <a:ext cx="4954588" cy="53927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988" y="742950"/>
            <a:ext cx="4954587" cy="53927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450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386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293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339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693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763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265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843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25400"/>
            <a:ext cx="2517775" cy="6110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400"/>
            <a:ext cx="7404100" cy="6110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026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331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45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1983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" y="717550"/>
            <a:ext cx="4960938" cy="541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6038" y="717550"/>
            <a:ext cx="4960937" cy="541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934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2808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548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9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12893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2491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8698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0897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6025" y="0"/>
            <a:ext cx="2520950" cy="6137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413625" cy="6137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88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33425"/>
            <a:ext cx="4960938" cy="5402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733425"/>
            <a:ext cx="4960937" cy="5402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47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63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69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08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70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339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101263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33425"/>
            <a:ext cx="10074275" cy="540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1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 kern="1200">
          <a:solidFill>
            <a:srgbClr val="23FF2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9pPr>
    </p:titleStyle>
    <p:bodyStyle>
      <a:lvl1pPr marL="342900" indent="-342900" algn="ctr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00000"/>
            </a:gs>
            <a:gs pos="100000">
              <a:srgbClr val="800000"/>
            </a:gs>
          </a:gsLst>
          <a:lin ang="36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25400"/>
            <a:ext cx="10074275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42950"/>
            <a:ext cx="10061575" cy="539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1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 kern="1200">
          <a:solidFill>
            <a:srgbClr val="23FF2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9pPr>
    </p:titleStyle>
    <p:bodyStyle>
      <a:lvl1pPr marL="342900" indent="-342900" algn="ctr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00000"/>
            </a:gs>
            <a:gs pos="100000">
              <a:srgbClr val="800000"/>
            </a:gs>
          </a:gsLst>
          <a:lin ang="36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7427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" y="717550"/>
            <a:ext cx="10074275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1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 kern="1200">
          <a:solidFill>
            <a:srgbClr val="23FF2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 i="1">
          <a:solidFill>
            <a:srgbClr val="23FF23"/>
          </a:solidFill>
          <a:latin typeface="Arial" panose="020B0604020202020204" pitchFamily="34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5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3"/>
            <a:ext cx="10075863" cy="709612"/>
          </a:xfrm>
          <a:ln/>
        </p:spPr>
        <p:txBody>
          <a:bodyPr tIns="441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/>
              <a:t>Que dit la Bible 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42950"/>
            <a:ext cx="10088563" cy="5033963"/>
          </a:xfrm>
          <a:ln/>
        </p:spPr>
        <p:txBody>
          <a:bodyPr tIns="17640"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fr-FR" altLang="en-US" sz="2000"/>
          </a:p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« Si donc </a:t>
            </a:r>
            <a:r>
              <a:rPr lang="fr-FR" altLang="en-US" b="1" i="1" u="sng"/>
              <a:t>vous êtes ressuscités avec Christ</a:t>
            </a:r>
            <a:r>
              <a:rPr lang="fr-FR" altLang="en-US"/>
              <a:t>, cherchez les choses d'en haut, où Christ est assis à la droite de Dieu. »</a:t>
            </a:r>
          </a:p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>
                <a:solidFill>
                  <a:srgbClr val="00FF00"/>
                </a:solidFill>
              </a:rPr>
              <a:t>Colossiens 3v1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700" y="5788025"/>
            <a:ext cx="10101263" cy="1754188"/>
          </a:xfrm>
          <a:ln/>
        </p:spPr>
        <p:txBody>
          <a:bodyPr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>
                <a:solidFill>
                  <a:srgbClr val="FFFF00"/>
                </a:solidFill>
              </a:rPr>
              <a:t>Comment est-on « ressuscité avec Christ » ?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838" y="6583363"/>
            <a:ext cx="795337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5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5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75863" cy="717550"/>
          </a:xfrm>
          <a:ln/>
        </p:spPr>
        <p:txBody>
          <a:bodyPr tIns="441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En résumé...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700" y="717550"/>
            <a:ext cx="10074275" cy="5670550"/>
          </a:xfrm>
          <a:ln/>
        </p:spPr>
        <p:txBody>
          <a:bodyPr/>
          <a:lstStyle/>
          <a:p>
            <a:pPr marL="0" indent="0">
              <a:spcAft>
                <a:spcPct val="0"/>
              </a:spcAft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Le chrétien expérience </a:t>
            </a:r>
            <a:r>
              <a:rPr lang="fr-FR" altLang="en-US" b="1" i="1" u="sng"/>
              <a:t>déjà</a:t>
            </a:r>
            <a:r>
              <a:rPr lang="fr-FR" altLang="en-US"/>
              <a:t> la résurrection avec Christ.</a:t>
            </a:r>
          </a:p>
          <a:p>
            <a:pPr marL="0" indent="0">
              <a:spcAft>
                <a:spcPct val="0"/>
              </a:spcAft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Cela arrive au </a:t>
            </a:r>
            <a:r>
              <a:rPr lang="fr-FR" altLang="en-US" b="1" i="1" u="sng"/>
              <a:t>moment</a:t>
            </a:r>
            <a:r>
              <a:rPr lang="fr-FR" altLang="en-US"/>
              <a:t> du salut par le baptème invisible en Christ.</a:t>
            </a:r>
          </a:p>
          <a:p>
            <a:pPr marL="0" indent="0">
              <a:spcAft>
                <a:spcPct val="0"/>
              </a:spcAft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Le 'viel homme' est </a:t>
            </a:r>
            <a:r>
              <a:rPr lang="fr-FR" altLang="en-US" b="1" i="1" u="sng"/>
              <a:t>crucifié</a:t>
            </a:r>
            <a:r>
              <a:rPr lang="fr-FR" altLang="en-US"/>
              <a:t>, voire 'détruit' quand on est sauvé.</a:t>
            </a:r>
          </a:p>
          <a:p>
            <a:pPr marL="0" indent="0">
              <a:spcAft>
                <a:spcPct val="0"/>
              </a:spcAft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On n'a </a:t>
            </a:r>
            <a:r>
              <a:rPr lang="fr-FR" altLang="en-US" b="1" i="1" u="sng"/>
              <a:t>pas deux natures</a:t>
            </a:r>
            <a:r>
              <a:rPr lang="fr-FR" altLang="en-US"/>
              <a:t> quand on est ressuscité avec Christ 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700" y="6611938"/>
            <a:ext cx="10101263" cy="893762"/>
          </a:xfrm>
          <a:ln/>
        </p:spPr>
        <p:txBody>
          <a:bodyPr tIns="38807"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sz="4400" i="1">
                <a:solidFill>
                  <a:srgbClr val="23FF23"/>
                </a:solidFill>
              </a:rPr>
              <a:t>  Ne laissons pas notre </a:t>
            </a:r>
            <a:r>
              <a:rPr lang="fr-FR" altLang="en-US" sz="4400" i="1" u="sng">
                <a:solidFill>
                  <a:srgbClr val="23FF23"/>
                </a:solidFill>
              </a:rPr>
              <a:t>corps</a:t>
            </a:r>
            <a:r>
              <a:rPr lang="fr-FR" altLang="en-US" sz="4400" i="1">
                <a:solidFill>
                  <a:srgbClr val="23FF23"/>
                </a:solidFill>
              </a:rPr>
              <a:t> règne.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525" y="6610350"/>
            <a:ext cx="795338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900" decel="100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900" decel="100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900" decel="100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900" decel="100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" dur="25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25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2700" y="3175"/>
            <a:ext cx="10125075" cy="709613"/>
          </a:xfrm>
          <a:ln/>
        </p:spPr>
        <p:txBody>
          <a:bodyPr tIns="441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Il faut mourir d'abord.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25400" y="708025"/>
            <a:ext cx="10101263" cy="5081588"/>
          </a:xfrm>
          <a:ln/>
        </p:spPr>
        <p:txBody>
          <a:bodyPr tIns="17640"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fr-FR" altLang="en-US" sz="2000"/>
          </a:p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i="1">
                <a:solidFill>
                  <a:srgbClr val="FFCC99"/>
                </a:solidFill>
              </a:rPr>
              <a:t>Cette vérité se trouve tout de suite dans le contexte de Col.3v1</a:t>
            </a:r>
          </a:p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fr-FR" altLang="en-US" sz="2000"/>
          </a:p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« Car </a:t>
            </a:r>
            <a:r>
              <a:rPr lang="fr-FR" altLang="en-US" b="1" i="1" u="sng"/>
              <a:t>vous êtes morts</a:t>
            </a:r>
            <a:r>
              <a:rPr lang="fr-FR" altLang="en-US"/>
              <a:t>, et votre vie est cachée </a:t>
            </a:r>
            <a:r>
              <a:rPr lang="fr-FR" altLang="en-US" i="1" u="sng"/>
              <a:t>avec</a:t>
            </a:r>
            <a:r>
              <a:rPr lang="fr-FR" altLang="en-US"/>
              <a:t> Christ en Dieu. »</a:t>
            </a:r>
          </a:p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>
                <a:solidFill>
                  <a:srgbClr val="00FF00"/>
                </a:solidFill>
              </a:rPr>
              <a:t>Colossiens 3v3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7463" y="6026150"/>
            <a:ext cx="10131426" cy="1552575"/>
          </a:xfrm>
          <a:ln/>
        </p:spPr>
        <p:txBody>
          <a:bodyPr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>
                <a:solidFill>
                  <a:srgbClr val="FFFF00"/>
                </a:solidFill>
              </a:rPr>
              <a:t>Quand et comment est-ce que cela arrive ?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75" y="6604000"/>
            <a:ext cx="795338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2700" y="3175"/>
            <a:ext cx="10125075" cy="709613"/>
          </a:xfrm>
          <a:ln/>
        </p:spPr>
        <p:txBody>
          <a:bodyPr tIns="441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Il y a deux mille ans.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25400" y="708025"/>
            <a:ext cx="10101263" cy="5081588"/>
          </a:xfrm>
          <a:ln/>
        </p:spPr>
        <p:txBody>
          <a:bodyPr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« </a:t>
            </a:r>
            <a:r>
              <a:rPr lang="fr-FR" altLang="en-US" b="1" i="1" u="sng"/>
              <a:t>J'ai été crucifié</a:t>
            </a:r>
            <a:r>
              <a:rPr lang="fr-FR" altLang="en-US"/>
              <a:t> </a:t>
            </a:r>
            <a:r>
              <a:rPr lang="fr-FR" altLang="en-US" i="1" u="sng"/>
              <a:t>avec</a:t>
            </a:r>
            <a:r>
              <a:rPr lang="fr-FR" altLang="en-US"/>
              <a:t> Christ ; et si je vis, ce n'est plus moi qui vis, c'est Christ qui vit en moi ; si je vis maintenant dans la chair, je vis dans la foi au Fils de Dieu, qui m'a aimé et qui s'est livré lui-même pour moi. »  </a:t>
            </a:r>
            <a:r>
              <a:rPr lang="fr-FR" altLang="en-US" b="1" i="1">
                <a:solidFill>
                  <a:srgbClr val="00FF00"/>
                </a:solidFill>
              </a:rPr>
              <a:t>Galates 2v20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7463" y="5788025"/>
            <a:ext cx="10131426" cy="1790700"/>
          </a:xfrm>
          <a:ln/>
        </p:spPr>
        <p:txBody>
          <a:bodyPr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>
                <a:solidFill>
                  <a:srgbClr val="FFFF00"/>
                </a:solidFill>
              </a:rPr>
              <a:t>Que doit-on faire aujourd'hui pour en profiter ?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75" y="6604000"/>
            <a:ext cx="795338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5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5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2700" y="3175"/>
            <a:ext cx="10125075" cy="709613"/>
          </a:xfrm>
          <a:ln/>
        </p:spPr>
        <p:txBody>
          <a:bodyPr tIns="441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Il faut être baptisé.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25400" y="708025"/>
            <a:ext cx="10101263" cy="5141913"/>
          </a:xfrm>
          <a:ln/>
        </p:spPr>
        <p:txBody>
          <a:bodyPr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dirty="0"/>
              <a:t>« Ignorez-vous que nous tous qui avons été </a:t>
            </a:r>
            <a:r>
              <a:rPr lang="fr-FR" altLang="en-US" b="1" i="1" u="sng" dirty="0"/>
              <a:t>baptisés</a:t>
            </a:r>
            <a:r>
              <a:rPr lang="fr-FR" altLang="en-US" dirty="0"/>
              <a:t> en Jésus-Christ, c'est en sa mort que nous avons été </a:t>
            </a:r>
            <a:r>
              <a:rPr lang="fr-FR" altLang="en-US" b="1" i="1" u="sng" dirty="0"/>
              <a:t>baptisés</a:t>
            </a:r>
            <a:r>
              <a:rPr lang="fr-FR" altLang="en-US" dirty="0"/>
              <a:t> ?  Nous avons donc été ensevelis avec lui </a:t>
            </a:r>
            <a:r>
              <a:rPr lang="fr-FR" altLang="en-US" b="1" i="1" dirty="0">
                <a:solidFill>
                  <a:srgbClr val="FFC000"/>
                </a:solidFill>
              </a:rPr>
              <a:t>par le </a:t>
            </a:r>
            <a:r>
              <a:rPr lang="fr-FR" altLang="en-US" b="1" i="1" u="sng" dirty="0"/>
              <a:t>baptême</a:t>
            </a:r>
            <a:r>
              <a:rPr lang="fr-FR" altLang="en-US" dirty="0"/>
              <a:t> en sa mort,... »</a:t>
            </a:r>
          </a:p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 dirty="0">
                <a:solidFill>
                  <a:srgbClr val="00FF00"/>
                </a:solidFill>
              </a:rPr>
              <a:t>Romains 6v3à4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7463" y="6081713"/>
            <a:ext cx="10131426" cy="1495425"/>
          </a:xfrm>
          <a:ln/>
        </p:spPr>
        <p:txBody>
          <a:bodyPr/>
          <a:lstStyle/>
          <a:p>
            <a:pPr marL="0" indent="0">
              <a:spcAft>
                <a:spcPct val="0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>
                <a:solidFill>
                  <a:srgbClr val="FFFF00"/>
                </a:solidFill>
              </a:rPr>
              <a:t>De quel baptême s'agit-il ?</a:t>
            </a:r>
          </a:p>
          <a:p>
            <a:pPr marL="0" indent="0">
              <a:spcAft>
                <a:spcPct val="0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i="1">
                <a:solidFill>
                  <a:srgbClr val="FFFF00"/>
                </a:solidFill>
              </a:rPr>
              <a:t>Est-ce le baptême d'eau ?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75" y="6604000"/>
            <a:ext cx="795338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5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5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2700" y="3175"/>
            <a:ext cx="10125075" cy="709613"/>
          </a:xfrm>
          <a:ln/>
        </p:spPr>
        <p:txBody>
          <a:bodyPr tIns="441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C'est un baptême invisible.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25400" y="708025"/>
            <a:ext cx="10101263" cy="5081588"/>
          </a:xfrm>
          <a:ln/>
        </p:spPr>
        <p:txBody>
          <a:bodyPr tIns="17640"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fr-FR" altLang="en-US" sz="2000" dirty="0"/>
          </a:p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dirty="0"/>
              <a:t>« Nous </a:t>
            </a:r>
            <a:r>
              <a:rPr lang="fr-FR" altLang="en-US" i="1" u="sng" dirty="0"/>
              <a:t>avons</a:t>
            </a:r>
            <a:r>
              <a:rPr lang="fr-FR" altLang="en-US" dirty="0"/>
              <a:t> tous, en effet, été </a:t>
            </a:r>
            <a:r>
              <a:rPr lang="fr-FR" altLang="en-US" b="1" i="1" u="sng" dirty="0"/>
              <a:t>baptisés</a:t>
            </a:r>
            <a:r>
              <a:rPr lang="fr-FR" altLang="en-US" dirty="0"/>
              <a:t> </a:t>
            </a:r>
            <a:r>
              <a:rPr lang="fr-FR" altLang="en-US" i="1" dirty="0">
                <a:solidFill>
                  <a:srgbClr val="FFC000"/>
                </a:solidFill>
              </a:rPr>
              <a:t>dans un seul Esprit</a:t>
            </a:r>
            <a:r>
              <a:rPr lang="fr-FR" altLang="en-US" dirty="0"/>
              <a:t>, pour former un seul corps... </a:t>
            </a:r>
            <a:r>
              <a:rPr lang="fr-FR" altLang="en-US" i="1" u="sng" dirty="0"/>
              <a:t>Vous êtes</a:t>
            </a:r>
            <a:r>
              <a:rPr lang="fr-FR" altLang="en-US" dirty="0"/>
              <a:t> le corps de Christ, et </a:t>
            </a:r>
            <a:r>
              <a:rPr lang="fr-FR" altLang="en-US" i="1" u="sng" dirty="0"/>
              <a:t>vous êtes</a:t>
            </a:r>
            <a:r>
              <a:rPr lang="fr-FR" altLang="en-US" dirty="0"/>
              <a:t> ses membres, chacun pour sa part. »</a:t>
            </a:r>
          </a:p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 dirty="0">
                <a:solidFill>
                  <a:srgbClr val="00FF00"/>
                </a:solidFill>
              </a:rPr>
              <a:t>1 Corinthiens 12v13 et 27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7463" y="5788025"/>
            <a:ext cx="10131426" cy="1790700"/>
          </a:xfrm>
          <a:ln/>
        </p:spPr>
        <p:txBody>
          <a:bodyPr tIns="42335"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sz="4800" b="1" i="1" dirty="0">
                <a:solidFill>
                  <a:srgbClr val="FFFF00"/>
                </a:solidFill>
              </a:rPr>
              <a:t>À quel moment de la vie chrétienne est-on baptisé ?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75" y="6604000"/>
            <a:ext cx="795338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5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5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2700" y="3175"/>
            <a:ext cx="10125075" cy="709613"/>
          </a:xfrm>
          <a:ln/>
        </p:spPr>
        <p:txBody>
          <a:bodyPr tIns="441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/>
              <a:t>Actes 11v15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25400" y="708025"/>
            <a:ext cx="10101263" cy="5081588"/>
          </a:xfrm>
          <a:ln/>
        </p:spPr>
        <p:txBody>
          <a:bodyPr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dirty="0"/>
              <a:t>«</a:t>
            </a:r>
            <a:r>
              <a:rPr lang="fr-FR" altLang="en-US" b="1" i="1" dirty="0"/>
              <a:t> </a:t>
            </a:r>
            <a:r>
              <a:rPr lang="fr-FR" altLang="en-US" b="1" i="1" u="sng" dirty="0"/>
              <a:t>Lorsque</a:t>
            </a:r>
            <a:r>
              <a:rPr lang="fr-FR" altLang="en-US" dirty="0"/>
              <a:t> je me fus mis à parler, le Saint-Esprit descendit sur eux, </a:t>
            </a:r>
            <a:r>
              <a:rPr lang="fr-FR" altLang="en-US" i="1" u="sng" dirty="0"/>
              <a:t>comme sur nous au commencement</a:t>
            </a:r>
            <a:r>
              <a:rPr lang="fr-FR" altLang="en-US" dirty="0"/>
              <a:t>.  Et je me souvins de cette parole du Seigneur : Jean a baptisé d'eau, mais vous, vous serez baptisés du Saint-Esprit. 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7463" y="5788025"/>
            <a:ext cx="10131426" cy="1790700"/>
          </a:xfrm>
          <a:ln/>
        </p:spPr>
        <p:txBody>
          <a:bodyPr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>
                <a:solidFill>
                  <a:srgbClr val="FFFF00"/>
                </a:solidFill>
              </a:rPr>
              <a:t>Que faisaient-ils en parallele dans les deux cas ?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75" y="6604000"/>
            <a:ext cx="795338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5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5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2700" y="3175"/>
            <a:ext cx="10125075" cy="709613"/>
          </a:xfrm>
          <a:ln/>
        </p:spPr>
        <p:txBody>
          <a:bodyPr tIns="441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Ils ont cru à la Parole de Dieu.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25400" y="708025"/>
            <a:ext cx="10101263" cy="5141913"/>
          </a:xfrm>
          <a:ln/>
        </p:spPr>
        <p:txBody>
          <a:bodyPr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dirty="0"/>
              <a:t>« Notre </a:t>
            </a:r>
            <a:r>
              <a:rPr lang="fr-FR" altLang="en-US" b="1" i="1" u="sng" dirty="0"/>
              <a:t>vieil homme </a:t>
            </a:r>
            <a:r>
              <a:rPr lang="fr-FR" altLang="en-US" dirty="0"/>
              <a:t>a été crucifié avec lui, afin que le corps du péché fût </a:t>
            </a:r>
            <a:r>
              <a:rPr lang="fr-FR" altLang="en-US" b="1" i="1" u="sng" dirty="0">
                <a:solidFill>
                  <a:srgbClr val="FFC000"/>
                </a:solidFill>
              </a:rPr>
              <a:t>détruit</a:t>
            </a:r>
            <a:r>
              <a:rPr lang="fr-FR" altLang="en-US" dirty="0"/>
              <a:t>, pour que nous ne soyons plus esclaves du péché ; car celui qui est mort est libre du péché. »</a:t>
            </a:r>
          </a:p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 dirty="0">
                <a:solidFill>
                  <a:srgbClr val="00FF00"/>
                </a:solidFill>
              </a:rPr>
              <a:t>Romains 6v6à7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7463" y="6026150"/>
            <a:ext cx="10131426" cy="1552575"/>
          </a:xfrm>
          <a:ln/>
        </p:spPr>
        <p:txBody>
          <a:bodyPr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>
                <a:solidFill>
                  <a:srgbClr val="FFFF00"/>
                </a:solidFill>
              </a:rPr>
              <a:t>Que s'est-il passé au « viel homme » ?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75" y="6604000"/>
            <a:ext cx="795338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5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5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2700" y="3175"/>
            <a:ext cx="10125075" cy="709613"/>
          </a:xfrm>
          <a:ln/>
        </p:spPr>
        <p:txBody>
          <a:bodyPr tIns="441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On est ranimé à la vie !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25400" y="708025"/>
            <a:ext cx="10101263" cy="5081588"/>
          </a:xfrm>
          <a:ln/>
        </p:spPr>
        <p:txBody>
          <a:bodyPr/>
          <a:lstStyle/>
          <a:p>
            <a:pPr marL="0" indent="0">
              <a:spcAft>
                <a:spcPct val="0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fr-FR" altLang="en-US"/>
          </a:p>
          <a:p>
            <a:pPr marL="0" indent="0">
              <a:spcAft>
                <a:spcPct val="0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« Ainsi vous-mêmes, </a:t>
            </a:r>
            <a:r>
              <a:rPr lang="fr-FR" altLang="en-US" i="1" u="sng"/>
              <a:t>regardez</a:t>
            </a:r>
            <a:r>
              <a:rPr lang="fr-FR" altLang="en-US"/>
              <a:t>-vous comme morts au péché, et comme </a:t>
            </a:r>
            <a:r>
              <a:rPr lang="fr-FR" altLang="en-US" b="1" i="1" u="sng"/>
              <a:t>vivants</a:t>
            </a:r>
            <a:r>
              <a:rPr lang="fr-FR" altLang="en-US"/>
              <a:t> pour Dieu en Jésus-Christ. »</a:t>
            </a:r>
          </a:p>
          <a:p>
            <a:pPr marL="0" indent="0">
              <a:spcAft>
                <a:spcPct val="0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>
                <a:solidFill>
                  <a:srgbClr val="00FF00"/>
                </a:solidFill>
              </a:rPr>
              <a:t>Romains 6v11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7463" y="5788025"/>
            <a:ext cx="10131426" cy="1790700"/>
          </a:xfrm>
          <a:ln/>
        </p:spPr>
        <p:txBody>
          <a:bodyPr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>
                <a:solidFill>
                  <a:srgbClr val="FFFF00"/>
                </a:solidFill>
              </a:rPr>
              <a:t>Que se passe-t-il dans notre corps de chair ?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75" y="6604000"/>
            <a:ext cx="795338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5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5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2700" y="-14288"/>
            <a:ext cx="10125075" cy="1562101"/>
          </a:xfrm>
          <a:ln/>
        </p:spPr>
        <p:txBody>
          <a:bodyPr tIns="441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/>
              <a:t>Notre corps n'est pas encore ressuscité !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25400" y="1590675"/>
            <a:ext cx="10101263" cy="4252913"/>
          </a:xfrm>
          <a:ln/>
        </p:spPr>
        <p:txBody>
          <a:bodyPr/>
          <a:lstStyle/>
          <a:p>
            <a:pPr marL="0" indent="0">
              <a:spcAft>
                <a:spcPct val="0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dirty="0"/>
              <a:t>« Que le péché ne règne donc point dans </a:t>
            </a:r>
            <a:r>
              <a:rPr lang="fr-FR" altLang="en-US" b="1" i="1" u="sng" dirty="0"/>
              <a:t>votre corps</a:t>
            </a:r>
            <a:r>
              <a:rPr lang="fr-FR" altLang="en-US" dirty="0"/>
              <a:t> </a:t>
            </a:r>
            <a:r>
              <a:rPr lang="fr-FR" altLang="en-US" b="1" i="1" dirty="0">
                <a:solidFill>
                  <a:srgbClr val="FFC000"/>
                </a:solidFill>
              </a:rPr>
              <a:t>mortel</a:t>
            </a:r>
            <a:r>
              <a:rPr lang="fr-FR" altLang="en-US" dirty="0"/>
              <a:t>, et n'obéissez pas à </a:t>
            </a:r>
            <a:r>
              <a:rPr lang="fr-FR" altLang="en-US" i="1" u="sng" dirty="0"/>
              <a:t>ses convoitises</a:t>
            </a:r>
            <a:r>
              <a:rPr lang="fr-FR" altLang="en-US" dirty="0"/>
              <a:t>.  Ne livrez pas </a:t>
            </a:r>
            <a:r>
              <a:rPr lang="fr-FR" altLang="en-US" i="1" u="sng" dirty="0"/>
              <a:t>vos membres</a:t>
            </a:r>
            <a:r>
              <a:rPr lang="fr-FR" altLang="en-US" dirty="0"/>
              <a:t> au péché,... »</a:t>
            </a:r>
          </a:p>
          <a:p>
            <a:pPr marL="0" indent="0">
              <a:spcAft>
                <a:spcPct val="0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 dirty="0">
                <a:solidFill>
                  <a:srgbClr val="00FF00"/>
                </a:solidFill>
              </a:rPr>
              <a:t>Romains 6v12à13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7463" y="6054725"/>
            <a:ext cx="10131426" cy="1524000"/>
          </a:xfrm>
          <a:ln/>
        </p:spPr>
        <p:txBody>
          <a:bodyPr/>
          <a:lstStyle/>
          <a:p>
            <a:pPr marL="0" indent="0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en-US" b="1" i="1">
                <a:solidFill>
                  <a:srgbClr val="FFFF00"/>
                </a:solidFill>
              </a:rPr>
              <a:t>Quand sera ce corps de chair transformé ?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75" y="6604000"/>
            <a:ext cx="795338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5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5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223</Words>
  <Application>Microsoft Office PowerPoint</Application>
  <PresentationFormat>Custom</PresentationFormat>
  <Paragraphs>78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Times New Roman</vt:lpstr>
      <vt:lpstr>Arial</vt:lpstr>
      <vt:lpstr>DejaVu Sans</vt:lpstr>
      <vt:lpstr>StarSymbol</vt:lpstr>
      <vt:lpstr>Wingdings</vt:lpstr>
      <vt:lpstr>Office Theme</vt:lpstr>
      <vt:lpstr>Office Theme</vt:lpstr>
      <vt:lpstr>Office Theme</vt:lpstr>
      <vt:lpstr>Que dit la Bible ?</vt:lpstr>
      <vt:lpstr>Il faut mourir d'abord.</vt:lpstr>
      <vt:lpstr>Il y a deux mille ans.</vt:lpstr>
      <vt:lpstr>Il faut être baptisé.</vt:lpstr>
      <vt:lpstr>C'est un baptême invisible. </vt:lpstr>
      <vt:lpstr>Actes 11v15</vt:lpstr>
      <vt:lpstr>Ils ont cru à la Parole de Dieu.</vt:lpstr>
      <vt:lpstr>On est ranimé à la vie !</vt:lpstr>
      <vt:lpstr>Notre corps n'est pas encore ressuscité !</vt:lpstr>
      <vt:lpstr>En résumé...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dit la Bible ?</dc:title>
  <dc:creator>Howland.France hotmail.com</dc:creator>
  <cp:lastModifiedBy>www.AzBible.yolasite.com</cp:lastModifiedBy>
  <cp:revision>18</cp:revision>
  <cp:lastPrinted>1601-01-01T00:00:00Z</cp:lastPrinted>
  <dcterms:created xsi:type="dcterms:W3CDTF">2009-12-24T13:43:30Z</dcterms:created>
  <dcterms:modified xsi:type="dcterms:W3CDTF">2015-03-05T17:20:09Z</dcterms:modified>
</cp:coreProperties>
</file>