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1" r:id="rId2"/>
    <p:sldId id="258" r:id="rId3"/>
    <p:sldId id="302" r:id="rId4"/>
    <p:sldId id="257" r:id="rId5"/>
    <p:sldId id="261" r:id="rId6"/>
    <p:sldId id="303" r:id="rId7"/>
    <p:sldId id="262" r:id="rId8"/>
    <p:sldId id="263" r:id="rId9"/>
    <p:sldId id="264" r:id="rId10"/>
    <p:sldId id="265" r:id="rId11"/>
    <p:sldId id="266" r:id="rId12"/>
    <p:sldId id="304" r:id="rId13"/>
    <p:sldId id="267" r:id="rId14"/>
    <p:sldId id="293" r:id="rId15"/>
    <p:sldId id="268" r:id="rId16"/>
    <p:sldId id="269" r:id="rId17"/>
    <p:sldId id="270" r:id="rId18"/>
    <p:sldId id="271" r:id="rId19"/>
    <p:sldId id="272" r:id="rId20"/>
    <p:sldId id="273" r:id="rId21"/>
    <p:sldId id="274" r:id="rId22"/>
    <p:sldId id="275" r:id="rId23"/>
    <p:sldId id="290" r:id="rId24"/>
    <p:sldId id="291" r:id="rId25"/>
    <p:sldId id="292" r:id="rId26"/>
    <p:sldId id="294" r:id="rId27"/>
    <p:sldId id="276" r:id="rId28"/>
    <p:sldId id="277" r:id="rId29"/>
    <p:sldId id="295" r:id="rId30"/>
    <p:sldId id="278" r:id="rId31"/>
    <p:sldId id="279" r:id="rId32"/>
    <p:sldId id="296" r:id="rId33"/>
    <p:sldId id="280" r:id="rId34"/>
    <p:sldId id="297" r:id="rId35"/>
    <p:sldId id="281" r:id="rId36"/>
    <p:sldId id="298" r:id="rId37"/>
    <p:sldId id="282" r:id="rId38"/>
    <p:sldId id="283" r:id="rId39"/>
    <p:sldId id="299" r:id="rId40"/>
    <p:sldId id="284" r:id="rId41"/>
    <p:sldId id="300" r:id="rId42"/>
    <p:sldId id="260"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549" autoAdjust="0"/>
    <p:restoredTop sz="27000" autoAdjust="0"/>
  </p:normalViewPr>
  <p:slideViewPr>
    <p:cSldViewPr>
      <p:cViewPr varScale="1">
        <p:scale>
          <a:sx n="17" d="100"/>
          <a:sy n="17" d="100"/>
        </p:scale>
        <p:origin x="1498" y="29"/>
      </p:cViewPr>
      <p:guideLst>
        <p:guide orient="horz" pos="2160"/>
        <p:guide pos="2880"/>
      </p:guideLst>
    </p:cSldViewPr>
  </p:slideViewPr>
  <p:notesTextViewPr>
    <p:cViewPr>
      <p:scale>
        <a:sx n="150" d="100"/>
        <a:sy n="150" d="100"/>
      </p:scale>
      <p:origin x="0" y="-5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BBF2-E1A2-4B14-BAEE-17DF40A6331B}" type="datetimeFigureOut">
              <a:rPr lang="fr-FR" smtClean="0"/>
              <a:t>28/03/2015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632BB-FDAE-46AD-AA66-78968FD932E6}" type="slidenum">
              <a:rPr lang="fr-FR" smtClean="0"/>
              <a:t>‹#›</a:t>
            </a:fld>
            <a:endParaRPr lang="fr-FR"/>
          </a:p>
        </p:txBody>
      </p:sp>
    </p:spTree>
    <p:extLst>
      <p:ext uri="{BB962C8B-B14F-4D97-AF65-F5344CB8AC3E}">
        <p14:creationId xmlns:p14="http://schemas.microsoft.com/office/powerpoint/2010/main" val="33012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a:t>
            </a:fld>
            <a:endParaRPr lang="fr-FR"/>
          </a:p>
        </p:txBody>
      </p:sp>
    </p:spTree>
    <p:extLst>
      <p:ext uri="{BB962C8B-B14F-4D97-AF65-F5344CB8AC3E}">
        <p14:creationId xmlns:p14="http://schemas.microsoft.com/office/powerpoint/2010/main" val="202987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Perhaps you have never understood !</a:t>
            </a:r>
          </a:p>
          <a:p>
            <a:pPr marL="0" indent="0" defTabSz="109728">
              <a:buFont typeface="Wingdings" pitchFamily="2" charset="2"/>
              <a:buNone/>
            </a:pPr>
            <a:r>
              <a:rPr lang="en-US" noProof="0" dirty="0" smtClean="0"/>
              <a:t>		As</a:t>
            </a:r>
            <a:r>
              <a:rPr lang="en-US" baseline="0" noProof="0" dirty="0" smtClean="0"/>
              <a:t> long as you have life and breath, it is never too late (nor too early) to be saved from sin.</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The </a:t>
            </a:r>
            <a:r>
              <a:rPr lang="en-US" baseline="0" noProof="0" dirty="0" smtClean="0"/>
              <a:t>Bible says in James 4v2 “You don’t have because you don’t ask.” </a:t>
            </a:r>
            <a:r>
              <a:rPr lang="en-US" b="1" baseline="0" noProof="0" dirty="0" smtClean="0"/>
              <a:t>[]</a:t>
            </a:r>
          </a:p>
          <a:p>
            <a:pPr marL="0" indent="0" defTabSz="109728">
              <a:buFont typeface="Wingdings" pitchFamily="2" charset="2"/>
              <a:buNone/>
            </a:pPr>
            <a:r>
              <a:rPr lang="en-US" baseline="0" noProof="0" dirty="0" smtClean="0"/>
              <a:t>		Jesus said in Matthew 7v7, “Ask and you will receive.”</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Faith </a:t>
            </a:r>
            <a:r>
              <a:rPr lang="en-US" baseline="0" noProof="0" dirty="0" smtClean="0"/>
              <a:t>in Jesus is not just intellectual, but it is trust enough to ask Him for salvation from sin.</a:t>
            </a:r>
          </a:p>
          <a:p>
            <a:pPr marL="0" indent="0" defTabSz="109728">
              <a:buFont typeface="Wingdings" pitchFamily="2" charset="2"/>
              <a:buNone/>
            </a:pPr>
            <a:r>
              <a:rPr lang="en-US" baseline="0" noProof="0" dirty="0" smtClean="0"/>
              <a:t>		Have you asked Him to save you from sin and its power ?</a:t>
            </a:r>
          </a:p>
          <a:p>
            <a:pPr marL="0" indent="0" defTabSz="109728">
              <a:buFont typeface="Wingdings" pitchFamily="2" charset="2"/>
              <a:buNone/>
            </a:pPr>
            <a:r>
              <a:rPr lang="en-US" baseline="0" noProof="0" dirty="0" smtClean="0"/>
              <a:t>		Do it right now, before it is too late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10</a:t>
            </a:fld>
            <a:endParaRPr lang="fr-FR"/>
          </a:p>
        </p:txBody>
      </p:sp>
    </p:spTree>
    <p:extLst>
      <p:ext uri="{BB962C8B-B14F-4D97-AF65-F5344CB8AC3E}">
        <p14:creationId xmlns:p14="http://schemas.microsoft.com/office/powerpoint/2010/main" val="83339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Once saved, always saved to tell others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The </a:t>
            </a:r>
            <a:r>
              <a:rPr lang="en-US" b="1" noProof="0" dirty="0" smtClean="0"/>
              <a:t>SECOND STEP </a:t>
            </a:r>
            <a:r>
              <a:rPr lang="en-US" noProof="0" dirty="0" smtClean="0"/>
              <a:t>in biblical evangelism is to sow the Good Seed, not our ideas, nor our church affiliation. </a:t>
            </a:r>
            <a:r>
              <a:rPr lang="en-US" b="1" noProof="0" dirty="0" smtClean="0"/>
              <a:t>[]</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Let's </a:t>
            </a:r>
            <a:r>
              <a:rPr lang="en-US" noProof="0" dirty="0" smtClean="0"/>
              <a:t>follow the Methods of the Master.  </a:t>
            </a:r>
          </a:p>
          <a:p>
            <a:pPr marL="0" indent="0" defTabSz="109728">
              <a:buFont typeface="Wingdings" pitchFamily="2" charset="2"/>
              <a:buNone/>
            </a:pPr>
            <a:r>
              <a:rPr lang="en-US" noProof="0" dirty="0" smtClean="0"/>
              <a:t>		Who knows better than He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11</a:t>
            </a:fld>
            <a:endParaRPr lang="fr-FR"/>
          </a:p>
        </p:txBody>
      </p:sp>
    </p:spTree>
    <p:extLst>
      <p:ext uri="{BB962C8B-B14F-4D97-AF65-F5344CB8AC3E}">
        <p14:creationId xmlns:p14="http://schemas.microsoft.com/office/powerpoint/2010/main" val="276788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Wingdings" panose="05000000000000000000" pitchFamily="2" charset="2"/>
              <a:buNone/>
            </a:pPr>
            <a:r>
              <a:rPr lang="fr-FR" dirty="0" err="1" smtClean="0"/>
              <a:t>Jesus</a:t>
            </a:r>
            <a:r>
              <a:rPr lang="fr-FR" dirty="0" smtClean="0"/>
              <a:t> </a:t>
            </a:r>
            <a:r>
              <a:rPr lang="fr-FR" dirty="0" err="1" smtClean="0"/>
              <a:t>used</a:t>
            </a:r>
            <a:r>
              <a:rPr lang="fr-FR" dirty="0" smtClean="0"/>
              <a:t> </a:t>
            </a:r>
            <a:r>
              <a:rPr lang="fr-FR" dirty="0" err="1" smtClean="0"/>
              <a:t>many</a:t>
            </a:r>
            <a:r>
              <a:rPr lang="fr-FR" dirty="0" smtClean="0"/>
              <a:t> </a:t>
            </a:r>
            <a:r>
              <a:rPr lang="fr-FR" dirty="0" err="1" smtClean="0"/>
              <a:t>word</a:t>
            </a:r>
            <a:r>
              <a:rPr lang="fr-FR" dirty="0" smtClean="0"/>
              <a:t> </a:t>
            </a:r>
            <a:r>
              <a:rPr lang="fr-FR" dirty="0" err="1" smtClean="0"/>
              <a:t>pictures</a:t>
            </a:r>
            <a:r>
              <a:rPr lang="fr-FR" dirty="0" smtClean="0"/>
              <a:t> to </a:t>
            </a:r>
            <a:r>
              <a:rPr lang="fr-FR" dirty="0" err="1" smtClean="0"/>
              <a:t>reveal</a:t>
            </a:r>
            <a:r>
              <a:rPr lang="fr-FR" dirty="0" smtClean="0"/>
              <a:t> spiritual </a:t>
            </a:r>
            <a:r>
              <a:rPr lang="fr-FR" dirty="0" err="1" smtClean="0"/>
              <a:t>truths</a:t>
            </a:r>
            <a:r>
              <a:rPr lang="fr-FR" dirty="0" smtClean="0"/>
              <a:t>.</a:t>
            </a:r>
          </a:p>
          <a:p>
            <a:pPr marL="171450" indent="-171450">
              <a:buFont typeface="Wingdings" panose="05000000000000000000" pitchFamily="2" charset="2"/>
              <a:buChar char="Ø"/>
            </a:pPr>
            <a:endParaRPr lang="fr-FR" dirty="0" smtClean="0"/>
          </a:p>
          <a:p>
            <a:pPr marL="171450" indent="-171450">
              <a:buFont typeface="Wingdings" panose="05000000000000000000" pitchFamily="2" charset="2"/>
              <a:buChar char="Ø"/>
            </a:pPr>
            <a:r>
              <a:rPr lang="fr-FR" dirty="0" smtClean="0"/>
              <a:t>This </a:t>
            </a:r>
            <a:r>
              <a:rPr lang="fr-FR" dirty="0" smtClean="0"/>
              <a:t>one </a:t>
            </a:r>
            <a:r>
              <a:rPr lang="fr-FR" dirty="0" err="1" smtClean="0"/>
              <a:t>is</a:t>
            </a:r>
            <a:r>
              <a:rPr lang="fr-FR" dirty="0" smtClean="0"/>
              <a:t> the best know in the world.</a:t>
            </a:r>
          </a:p>
          <a:p>
            <a:pPr marL="0" indent="0">
              <a:buFont typeface="Wingdings" panose="05000000000000000000" pitchFamily="2" charset="2"/>
              <a:buNone/>
            </a:pPr>
            <a:r>
              <a:rPr lang="fr-FR" baseline="0" dirty="0" smtClean="0"/>
              <a:t>     </a:t>
            </a:r>
            <a:r>
              <a:rPr lang="fr-FR" dirty="0" smtClean="0"/>
              <a:t>This monument to « the </a:t>
            </a:r>
            <a:r>
              <a:rPr lang="fr-FR" dirty="0" err="1" smtClean="0"/>
              <a:t>sower</a:t>
            </a:r>
            <a:r>
              <a:rPr lang="fr-FR" dirty="0" smtClean="0"/>
              <a:t> » </a:t>
            </a:r>
            <a:r>
              <a:rPr lang="fr-FR" dirty="0" err="1" smtClean="0"/>
              <a:t>reminds</a:t>
            </a:r>
            <a:r>
              <a:rPr lang="fr-FR" dirty="0" smtClean="0"/>
              <a:t> us of </a:t>
            </a:r>
            <a:r>
              <a:rPr lang="fr-FR" dirty="0" err="1" smtClean="0"/>
              <a:t>its</a:t>
            </a:r>
            <a:r>
              <a:rPr lang="fr-FR" dirty="0" smtClean="0"/>
              <a:t> </a:t>
            </a:r>
            <a:r>
              <a:rPr lang="fr-FR" dirty="0" err="1" smtClean="0"/>
              <a:t>often</a:t>
            </a:r>
            <a:r>
              <a:rPr lang="fr-FR" dirty="0" smtClean="0"/>
              <a:t> </a:t>
            </a:r>
            <a:r>
              <a:rPr lang="fr-FR" dirty="0" err="1" smtClean="0"/>
              <a:t>forgotten</a:t>
            </a:r>
            <a:r>
              <a:rPr lang="fr-FR" baseline="0" dirty="0" smtClean="0"/>
              <a:t> aspect !</a:t>
            </a:r>
            <a:endParaRPr lang="fr-FR" dirty="0"/>
          </a:p>
        </p:txBody>
      </p:sp>
      <p:sp>
        <p:nvSpPr>
          <p:cNvPr id="4" name="Slide Number Placeholder 3"/>
          <p:cNvSpPr>
            <a:spLocks noGrp="1"/>
          </p:cNvSpPr>
          <p:nvPr>
            <p:ph type="sldNum" sz="quarter" idx="10"/>
          </p:nvPr>
        </p:nvSpPr>
        <p:spPr/>
        <p:txBody>
          <a:bodyPr/>
          <a:lstStyle/>
          <a:p>
            <a:fld id="{DFE632BB-FDAE-46AD-AA66-78968FD932E6}" type="slidenum">
              <a:rPr lang="fr-FR" smtClean="0"/>
              <a:t>12</a:t>
            </a:fld>
            <a:endParaRPr lang="fr-FR"/>
          </a:p>
        </p:txBody>
      </p:sp>
    </p:spTree>
    <p:extLst>
      <p:ext uri="{BB962C8B-B14F-4D97-AF65-F5344CB8AC3E}">
        <p14:creationId xmlns:p14="http://schemas.microsoft.com/office/powerpoint/2010/main" val="166688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 world is a</a:t>
            </a:r>
            <a:r>
              <a:rPr lang="en-US" baseline="0" noProof="0" dirty="0" smtClean="0"/>
              <a:t> hard place to sow the Seed of the Gospel.</a:t>
            </a:r>
          </a:p>
          <a:p>
            <a:pPr marL="0" indent="-171450" defTabSz="109728">
              <a:buFont typeface="Wingdings" pitchFamily="2" charset="2"/>
              <a:buChar char="Ø"/>
            </a:pPr>
            <a:r>
              <a:rPr lang="en-US" noProof="0" dirty="0" smtClean="0"/>
              <a:t>A quick reading of this passage might give the impression </a:t>
            </a:r>
            <a:r>
              <a:rPr lang="en-US" u="sng" noProof="0" dirty="0" smtClean="0"/>
              <a:t>JESUS</a:t>
            </a:r>
            <a:r>
              <a:rPr lang="en-US" noProof="0" dirty="0" smtClean="0"/>
              <a:t> wasted His time on hopeless people.</a:t>
            </a:r>
          </a:p>
          <a:p>
            <a:pPr marL="0" indent="0" defTabSz="109728">
              <a:buFont typeface="Wingdings" pitchFamily="2" charset="2"/>
              <a:buNone/>
            </a:pPr>
            <a:r>
              <a:rPr lang="en-US" noProof="0" dirty="0" smtClean="0"/>
              <a:t>		But, did He ?  </a:t>
            </a:r>
            <a:r>
              <a:rPr lang="en-US" b="1" noProof="0" dirty="0" smtClean="0"/>
              <a:t>[]</a:t>
            </a:r>
          </a:p>
          <a:p>
            <a:pPr marL="0" indent="0" defTabSz="109728">
              <a:buFont typeface="Wingdings" pitchFamily="2" charset="2"/>
              <a:buNone/>
            </a:pPr>
            <a:r>
              <a:rPr lang="en-US" noProof="0" dirty="0" smtClean="0"/>
              <a:t>		</a:t>
            </a:r>
            <a:r>
              <a:rPr lang="en-US" u="sng" noProof="0" dirty="0" smtClean="0"/>
              <a:t>ONLY</a:t>
            </a:r>
            <a:r>
              <a:rPr lang="en-US" noProof="0" dirty="0" smtClean="0"/>
              <a:t> those by the wayside never showed life, because they never understood (v19), but ALL the others were given life.</a:t>
            </a:r>
          </a:p>
          <a:p>
            <a:pPr marL="0" indent="0" defTabSz="109728">
              <a:buFont typeface="Wingdings" pitchFamily="2" charset="2"/>
              <a:buNone/>
            </a:pPr>
            <a:r>
              <a:rPr lang="en-US" noProof="0" dirty="0" smtClean="0"/>
              <a:t>		Many Christians do not produce more SEED of God's Word to pass on that life.  </a:t>
            </a:r>
          </a:p>
          <a:p>
            <a:pPr marL="0" indent="0" defTabSz="109728">
              <a:buFont typeface="Wingdings" pitchFamily="2" charset="2"/>
              <a:buNone/>
            </a:pPr>
            <a:r>
              <a:rPr lang="en-US" noProof="0" dirty="0" smtClean="0"/>
              <a:t>		Have you been choked by the cares of this life ?  </a:t>
            </a:r>
          </a:p>
          <a:p>
            <a:pPr marL="0" indent="0" defTabSz="109728">
              <a:buFont typeface="Wingdings" pitchFamily="2" charset="2"/>
              <a:buNone/>
            </a:pPr>
            <a:r>
              <a:rPr lang="en-US" noProof="0" dirty="0" smtClean="0"/>
              <a:t>		Or have problems dried up your life so that you do not pass on God's Word to others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The </a:t>
            </a:r>
            <a:r>
              <a:rPr lang="en-US" noProof="0" dirty="0" smtClean="0"/>
              <a:t>Bible</a:t>
            </a:r>
            <a:r>
              <a:rPr lang="en-US" baseline="0" noProof="0" dirty="0" smtClean="0"/>
              <a:t> says in Ecclesiastes 11v6, “</a:t>
            </a:r>
            <a:r>
              <a:rPr lang="en-US" sz="1200" kern="1200" dirty="0" smtClean="0">
                <a:solidFill>
                  <a:schemeClr val="tx1"/>
                </a:solidFill>
                <a:latin typeface="+mn-lt"/>
                <a:ea typeface="+mn-ea"/>
                <a:cs typeface="+mn-cs"/>
              </a:rPr>
              <a:t>In the morning sow your seed, and in the evening don’t withhold your hand; for you don’t know which will prosper, whether this or that, or whether they both will be equally good.”</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13</a:t>
            </a:fld>
            <a:endParaRPr lang="fr-FR"/>
          </a:p>
        </p:txBody>
      </p:sp>
    </p:spTree>
    <p:extLst>
      <p:ext uri="{BB962C8B-B14F-4D97-AF65-F5344CB8AC3E}">
        <p14:creationId xmlns:p14="http://schemas.microsoft.com/office/powerpoint/2010/main" val="295759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Wingdings" pitchFamily="2" charset="2"/>
              <a:buNone/>
            </a:pPr>
            <a:r>
              <a:rPr lang="en-US" noProof="0" dirty="0" smtClean="0"/>
              <a:t>Three</a:t>
            </a:r>
            <a:r>
              <a:rPr lang="en-US" baseline="0" noProof="0" dirty="0" smtClean="0"/>
              <a:t> times in the Gospels, Jesus uses the imagery of fishing.</a:t>
            </a:r>
          </a:p>
          <a:p>
            <a:pPr marL="171450" indent="-171450">
              <a:buFont typeface="Wingdings" pitchFamily="2" charset="2"/>
              <a:buChar char="Ø"/>
            </a:pPr>
            <a:endParaRPr lang="en-US" baseline="0" noProof="0" dirty="0" smtClean="0"/>
          </a:p>
          <a:p>
            <a:pPr marL="171450" indent="-171450">
              <a:buFont typeface="Wingdings" pitchFamily="2" charset="2"/>
              <a:buChar char="Ø"/>
            </a:pPr>
            <a:r>
              <a:rPr lang="en-US" baseline="0" noProof="0" dirty="0" smtClean="0"/>
              <a:t>Mt4v19 </a:t>
            </a:r>
            <a:r>
              <a:rPr lang="en-US" baseline="0" noProof="0" dirty="0" smtClean="0"/>
              <a:t>&amp; Mk1v17 are parallel passages, when Jesus called His disciples to BECOME fishers of men.  Lk5v10 tells HOW, and Jesus’ whole life is the MODEL to follow.</a:t>
            </a:r>
          </a:p>
          <a:p>
            <a:pPr marL="171450" indent="-171450">
              <a:buFont typeface="Wingdings" pitchFamily="2" charset="2"/>
              <a:buChar char="Ø"/>
            </a:pPr>
            <a:endParaRPr lang="en-US" baseline="0" noProof="0" dirty="0" smtClean="0"/>
          </a:p>
          <a:p>
            <a:pPr marL="171450" indent="-171450">
              <a:buFont typeface="Wingdings" pitchFamily="2" charset="2"/>
              <a:buChar char="Ø"/>
            </a:pPr>
            <a:r>
              <a:rPr lang="en-US" baseline="0" noProof="0" dirty="0" smtClean="0"/>
              <a:t>But</a:t>
            </a:r>
            <a:r>
              <a:rPr lang="en-US" baseline="0" noProof="0" dirty="0" smtClean="0"/>
              <a:t>, before looking at HOW to win souls, it’s extremely important to BECOME a soul winner.  Owning a fishing pole or a net doesn’t make you a fisherman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14</a:t>
            </a:fld>
            <a:endParaRPr lang="fr-FR"/>
          </a:p>
        </p:txBody>
      </p:sp>
    </p:spTree>
    <p:extLst>
      <p:ext uri="{BB962C8B-B14F-4D97-AF65-F5344CB8AC3E}">
        <p14:creationId xmlns:p14="http://schemas.microsoft.com/office/powerpoint/2010/main" val="5756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 </a:t>
            </a:r>
            <a:r>
              <a:rPr lang="en-US" b="1" noProof="0" dirty="0" smtClean="0"/>
              <a:t>THIRD STEP</a:t>
            </a:r>
            <a:r>
              <a:rPr lang="en-US" b="1" baseline="0" noProof="0" dirty="0" smtClean="0"/>
              <a:t> </a:t>
            </a:r>
            <a:r>
              <a:rPr lang="en-US" baseline="0" noProof="0" dirty="0" smtClean="0"/>
              <a:t>in evangelism is harvest.</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Before </a:t>
            </a:r>
            <a:r>
              <a:rPr lang="en-US" noProof="0" dirty="0" smtClean="0"/>
              <a:t>He named some of his</a:t>
            </a:r>
            <a:r>
              <a:rPr lang="en-US" baseline="0" noProof="0" dirty="0" smtClean="0"/>
              <a:t> disciples</a:t>
            </a:r>
            <a:r>
              <a:rPr lang="en-US" noProof="0" dirty="0" smtClean="0"/>
              <a:t> "apostles", Jesus called ALL of them to become fishers of men.  </a:t>
            </a:r>
            <a:r>
              <a:rPr lang="en-US" b="1" noProof="0" dirty="0" smtClean="0"/>
              <a:t>[]</a:t>
            </a:r>
          </a:p>
          <a:p>
            <a:pPr marL="0" indent="0" defTabSz="109728">
              <a:buFont typeface="Wingdings" pitchFamily="2" charset="2"/>
              <a:buNone/>
            </a:pPr>
            <a:r>
              <a:rPr lang="en-US" noProof="0" dirty="0" smtClean="0"/>
              <a:t>		You</a:t>
            </a:r>
            <a:r>
              <a:rPr lang="en-US" baseline="0" noProof="0" dirty="0" smtClean="0"/>
              <a:t> don’t need to be a missionary or have the spiritual gift of apostle or evangelist to lead others to Christ.</a:t>
            </a:r>
            <a:endParaRPr lang="en-US" noProof="0" dirty="0" smtClean="0"/>
          </a:p>
          <a:p>
            <a:pPr marL="0" indent="0" defTabSz="109728">
              <a:buFont typeface="Wingdings" pitchFamily="2" charset="2"/>
              <a:buNone/>
            </a:pPr>
            <a:r>
              <a:rPr lang="en-US" noProof="0" dirty="0" smtClean="0"/>
              <a:t>		This is the </a:t>
            </a:r>
            <a:r>
              <a:rPr lang="en-US" b="0" noProof="0" dirty="0" smtClean="0"/>
              <a:t>THIRD STEP </a:t>
            </a:r>
            <a:r>
              <a:rPr lang="en-US" noProof="0" dirty="0" smtClean="0"/>
              <a:t>of biblical evangelism, </a:t>
            </a:r>
            <a:r>
              <a:rPr lang="en-US" u="sng" noProof="0" dirty="0" smtClean="0"/>
              <a:t>BRINGING</a:t>
            </a:r>
            <a:r>
              <a:rPr lang="en-US" noProof="0" dirty="0" smtClean="0"/>
              <a:t> people to the Savior.</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BUT</a:t>
            </a:r>
            <a:r>
              <a:rPr lang="en-US" noProof="0" dirty="0" smtClean="0"/>
              <a:t>, we need to BECOME fishers of men before we take up the tools of a fisherman.</a:t>
            </a:r>
          </a:p>
          <a:p>
            <a:pPr marL="0" indent="0" defTabSz="109728">
              <a:buFont typeface="Wingdings" pitchFamily="2" charset="2"/>
              <a:buNone/>
            </a:pPr>
            <a:r>
              <a:rPr lang="en-US" noProof="0" dirty="0" smtClean="0"/>
              <a:t>		Just having a boat and</a:t>
            </a:r>
            <a:r>
              <a:rPr lang="en-US" baseline="0" noProof="0" dirty="0" smtClean="0"/>
              <a:t> </a:t>
            </a:r>
            <a:r>
              <a:rPr lang="en-US" noProof="0" dirty="0" smtClean="0"/>
              <a:t>a net doesn't make you a fisherman</a:t>
            </a:r>
            <a:r>
              <a:rPr lang="en-US" baseline="0" noProof="0" dirty="0" smtClean="0"/>
              <a:t>!</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15</a:t>
            </a:fld>
            <a:endParaRPr lang="fr-FR"/>
          </a:p>
        </p:txBody>
      </p:sp>
    </p:spTree>
    <p:extLst>
      <p:ext uri="{BB962C8B-B14F-4D97-AF65-F5344CB8AC3E}">
        <p14:creationId xmlns:p14="http://schemas.microsoft.com/office/powerpoint/2010/main" val="206044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Jesus is calling, do you hear His voice ?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Are </a:t>
            </a:r>
            <a:r>
              <a:rPr lang="en-US" noProof="0" dirty="0" smtClean="0"/>
              <a:t>you </a:t>
            </a:r>
            <a:r>
              <a:rPr lang="en-US" u="sng" noProof="0" dirty="0" smtClean="0"/>
              <a:t>LISTENING</a:t>
            </a:r>
            <a:r>
              <a:rPr lang="en-US" noProof="0" dirty="0" smtClean="0"/>
              <a:t> ?  </a:t>
            </a:r>
          </a:p>
          <a:p>
            <a:pPr marL="0" indent="0" defTabSz="109728">
              <a:buFont typeface="Wingdings" pitchFamily="2" charset="2"/>
              <a:buNone/>
            </a:pPr>
            <a:r>
              <a:rPr lang="en-US" noProof="0" dirty="0" smtClean="0"/>
              <a:t>		Do you read His written Word every day ?  </a:t>
            </a:r>
          </a:p>
          <a:p>
            <a:pPr marL="0" indent="0" defTabSz="109728">
              <a:buFont typeface="Wingdings" pitchFamily="2" charset="2"/>
              <a:buNone/>
            </a:pPr>
            <a:r>
              <a:rPr lang="en-US" noProof="0" dirty="0" smtClean="0"/>
              <a:t>		Have you read through the Bible at least once this past year ?</a:t>
            </a:r>
          </a:p>
          <a:p>
            <a:pPr marL="0" indent="0" defTabSz="109728">
              <a:buFont typeface="Wingdings" pitchFamily="2" charset="2"/>
              <a:buNone/>
            </a:pPr>
            <a:r>
              <a:rPr lang="en-US" noProof="0" dirty="0" smtClean="0"/>
              <a:t>		It</a:t>
            </a:r>
            <a:r>
              <a:rPr lang="en-US" baseline="0" noProof="0" dirty="0" smtClean="0"/>
              <a:t> only requires reading two pages in the morning and two in the evening to read all the Bible every year.</a:t>
            </a:r>
            <a:endParaRPr lang="en-US" noProof="0" dirty="0" smtClean="0"/>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Why </a:t>
            </a:r>
            <a:r>
              <a:rPr lang="en-US" noProof="0" dirty="0" smtClean="0"/>
              <a:t>not quote Samuel, "Speak, for your servant hears" ? 1 Samuel 3v10</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16</a:t>
            </a:fld>
            <a:endParaRPr lang="fr-FR"/>
          </a:p>
        </p:txBody>
      </p:sp>
    </p:spTree>
    <p:extLst>
      <p:ext uri="{BB962C8B-B14F-4D97-AF65-F5344CB8AC3E}">
        <p14:creationId xmlns:p14="http://schemas.microsoft.com/office/powerpoint/2010/main" val="107479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Jesus expects a reaction, doesn't He ?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What </a:t>
            </a:r>
            <a:r>
              <a:rPr lang="en-US" noProof="0" dirty="0" smtClean="0"/>
              <a:t>did the men do according</a:t>
            </a:r>
            <a:r>
              <a:rPr lang="en-US" baseline="0" noProof="0" dirty="0" smtClean="0"/>
              <a:t> to</a:t>
            </a:r>
            <a:r>
              <a:rPr lang="en-US" noProof="0" dirty="0" smtClean="0"/>
              <a:t> the context (v18) of this verse ?  </a:t>
            </a:r>
          </a:p>
          <a:p>
            <a:pPr marL="0" indent="0" defTabSz="109728">
              <a:buFont typeface="Wingdings" pitchFamily="2" charset="2"/>
              <a:buNone/>
            </a:pPr>
            <a:r>
              <a:rPr lang="en-US" noProof="0" dirty="0" smtClean="0"/>
              <a:t>		How do you listen to God's Word ?  </a:t>
            </a:r>
          </a:p>
          <a:p>
            <a:pPr marL="0" indent="0" defTabSz="109728">
              <a:buFont typeface="Wingdings" pitchFamily="2" charset="2"/>
              <a:buNone/>
            </a:pPr>
            <a:r>
              <a:rPr lang="en-US" noProof="0" dirty="0" smtClean="0"/>
              <a:t>		Have you noticed all the imperative verbs with things to do ?  </a:t>
            </a:r>
          </a:p>
          <a:p>
            <a:pPr marL="0" indent="0" defTabSz="109728">
              <a:buFont typeface="Wingdings" pitchFamily="2" charset="2"/>
              <a:buNone/>
            </a:pPr>
            <a:r>
              <a:rPr lang="en-US" noProof="0" dirty="0" smtClean="0"/>
              <a:t>		Or are you just curious, learning new information from the Bible, with no real application to your life ?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Why </a:t>
            </a:r>
            <a:r>
              <a:rPr lang="en-US" noProof="0" dirty="0" smtClean="0"/>
              <a:t>not quote Saul of </a:t>
            </a:r>
            <a:r>
              <a:rPr lang="en-US" noProof="0" dirty="0" err="1" smtClean="0"/>
              <a:t>Tarses</a:t>
            </a:r>
            <a:r>
              <a:rPr lang="en-US" noProof="0" dirty="0" smtClean="0"/>
              <a:t>, "What shall I do, Lord ?"  Acts 22v10</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17</a:t>
            </a:fld>
            <a:endParaRPr lang="fr-FR"/>
          </a:p>
        </p:txBody>
      </p:sp>
    </p:spTree>
    <p:extLst>
      <p:ext uri="{BB962C8B-B14F-4D97-AF65-F5344CB8AC3E}">
        <p14:creationId xmlns:p14="http://schemas.microsoft.com/office/powerpoint/2010/main" val="7868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Was this the first time Peter</a:t>
            </a:r>
            <a:r>
              <a:rPr lang="en-US" baseline="0" noProof="0" dirty="0" smtClean="0"/>
              <a:t> and Andrew had</a:t>
            </a:r>
            <a:r>
              <a:rPr lang="en-US" noProof="0" dirty="0" smtClean="0"/>
              <a:t> met Jesus ? (cf. v14 and John 1v40-42)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What </a:t>
            </a:r>
            <a:r>
              <a:rPr lang="en-US" noProof="0" dirty="0" smtClean="0"/>
              <a:t>did they already know and believe </a:t>
            </a:r>
            <a:r>
              <a:rPr lang="en-US" u="sng" noProof="0" dirty="0" smtClean="0"/>
              <a:t>ABOUT</a:t>
            </a:r>
            <a:r>
              <a:rPr lang="en-US" noProof="0" dirty="0" smtClean="0"/>
              <a:t> Jesus ? </a:t>
            </a:r>
          </a:p>
          <a:p>
            <a:pPr marL="0" indent="0" defTabSz="109728">
              <a:buFont typeface="Wingdings" pitchFamily="2" charset="2"/>
              <a:buNone/>
            </a:pPr>
            <a:r>
              <a:rPr lang="en-US" noProof="0" dirty="0" smtClean="0"/>
              <a:t>		They believed He was the Messiah</a:t>
            </a:r>
            <a:r>
              <a:rPr lang="en-US" baseline="0" noProof="0" dirty="0" smtClean="0"/>
              <a:t>, because Andrew said it.</a:t>
            </a:r>
          </a:p>
          <a:p>
            <a:pPr marL="0" indent="0" defTabSz="109728">
              <a:buFont typeface="Wingdings" pitchFamily="2" charset="2"/>
              <a:buNone/>
            </a:pPr>
            <a:r>
              <a:rPr lang="en-US" baseline="0" noProof="0" dirty="0" smtClean="0"/>
              <a:t>		They believed He would take away the sins of the world, because they followed Him after John identified Jesus.</a:t>
            </a:r>
            <a:r>
              <a:rPr lang="en-US" noProof="0" dirty="0" smtClean="0"/>
              <a:t>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But</a:t>
            </a:r>
            <a:r>
              <a:rPr lang="en-US" noProof="0" dirty="0" smtClean="0"/>
              <a:t>, why didn't Jesus say this to the crowds on the hillside ?</a:t>
            </a:r>
          </a:p>
          <a:p>
            <a:pPr marL="0" indent="0" defTabSz="109728">
              <a:buFont typeface="Wingdings" pitchFamily="2" charset="2"/>
              <a:buNone/>
            </a:pPr>
            <a:r>
              <a:rPr lang="en-US" noProof="0" dirty="0" smtClean="0"/>
              <a:t>		The unsaved</a:t>
            </a:r>
            <a:r>
              <a:rPr lang="en-US" baseline="0" noProof="0" dirty="0" smtClean="0"/>
              <a:t> have not </a:t>
            </a:r>
            <a:r>
              <a:rPr lang="en-US" u="sng" baseline="0" noProof="0" dirty="0" smtClean="0"/>
              <a:t>TRUSTED JESUS</a:t>
            </a:r>
            <a:r>
              <a:rPr lang="en-US" baseline="0" noProof="0" dirty="0" smtClean="0"/>
              <a:t> to change their life !</a:t>
            </a:r>
            <a:r>
              <a:rPr lang="en-US" noProof="0" dirty="0" smtClean="0"/>
              <a:t>  </a:t>
            </a:r>
          </a:p>
          <a:p>
            <a:pPr marL="0" indent="0" defTabSz="109728">
              <a:buFont typeface="Wingdings" pitchFamily="2" charset="2"/>
              <a:buNone/>
            </a:pPr>
            <a:r>
              <a:rPr lang="en-US" noProof="0" dirty="0" smtClean="0"/>
              <a:t>		Can you quote Paul, "Christ Jesus came into the world to save sinners, of whom I am chief" ? (1 Timothy 1v15)</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18</a:t>
            </a:fld>
            <a:endParaRPr lang="fr-FR"/>
          </a:p>
        </p:txBody>
      </p:sp>
    </p:spTree>
    <p:extLst>
      <p:ext uri="{BB962C8B-B14F-4D97-AF65-F5344CB8AC3E}">
        <p14:creationId xmlns:p14="http://schemas.microsoft.com/office/powerpoint/2010/main" val="312771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Jesus used the </a:t>
            </a:r>
            <a:r>
              <a:rPr lang="en-US" u="sng" noProof="0" dirty="0" smtClean="0"/>
              <a:t>SAME WORD</a:t>
            </a:r>
            <a:r>
              <a:rPr lang="en-US" noProof="0" dirty="0" smtClean="0"/>
              <a:t> “come” that He did</a:t>
            </a:r>
            <a:r>
              <a:rPr lang="en-US" baseline="0" noProof="0" dirty="0" smtClean="0"/>
              <a:t> when He invited people to be </a:t>
            </a:r>
            <a:r>
              <a:rPr lang="en-US" noProof="0" dirty="0" smtClean="0"/>
              <a:t>saved.</a:t>
            </a:r>
          </a:p>
          <a:p>
            <a:pPr marL="0" indent="0" algn="l" defTabSz="109728">
              <a:buFont typeface="Wingdings" pitchFamily="2" charset="2"/>
              <a:buNone/>
            </a:pPr>
            <a:r>
              <a:rPr lang="en-US" noProof="0" dirty="0" smtClean="0"/>
              <a:t>	According to Matthew 11v28 He said, “COME to me, all you who labor and are heavily burdened, and I will give you rest.   Take my yoke upon you, and learn from me, for I am gentle and humble in heart; and you will find rest for your souls. For my yoke is easy, and my burden is light.”  </a:t>
            </a:r>
          </a:p>
          <a:p>
            <a:pPr marL="0" indent="-171450" defTabSz="109728">
              <a:buFont typeface="Wingdings" pitchFamily="2" charset="2"/>
              <a:buChar char="Ø"/>
            </a:pPr>
            <a:r>
              <a:rPr lang="en-US" noProof="0" dirty="0" smtClean="0"/>
              <a:t>What were Peter and Andrew doing that Jesus interrupted ?  </a:t>
            </a:r>
          </a:p>
          <a:p>
            <a:pPr marL="0" indent="0" defTabSz="109728">
              <a:buFont typeface="Wingdings" pitchFamily="2" charset="2"/>
              <a:buNone/>
            </a:pPr>
            <a:r>
              <a:rPr lang="en-US" noProof="0" dirty="0" smtClean="0"/>
              <a:t>		Can you serve two masters ? (cf. Matthew 6v24 &amp; Luke 16v13)  </a:t>
            </a:r>
          </a:p>
          <a:p>
            <a:pPr marL="0" indent="0" defTabSz="109728">
              <a:buFont typeface="Wingdings" pitchFamily="2" charset="2"/>
              <a:buNone/>
            </a:pPr>
            <a:r>
              <a:rPr lang="en-US" noProof="0" dirty="0" smtClean="0"/>
              <a:t>		Did Jesus tell them to not earn their living and become beggars ?  </a:t>
            </a:r>
          </a:p>
          <a:p>
            <a:pPr marL="0" indent="0" defTabSz="109728">
              <a:buFont typeface="Wingdings" pitchFamily="2" charset="2"/>
              <a:buNone/>
            </a:pPr>
            <a:r>
              <a:rPr lang="en-US" noProof="0" dirty="0" smtClean="0"/>
              <a:t>		Since it was the end of the fishermen's work day (cf. v16 &amp; Luke 5v5, John 21v3), what is the application for us about time spent with the Lord ?  </a:t>
            </a:r>
          </a:p>
          <a:p>
            <a:pPr marL="0" indent="-171450" defTabSz="109728">
              <a:buFont typeface="Wingdings" pitchFamily="2" charset="2"/>
              <a:buChar char="Ø"/>
            </a:pPr>
            <a:r>
              <a:rPr lang="en-US" noProof="0" dirty="0" smtClean="0"/>
              <a:t>If you want to be a Fisher of Men, time spent with the Lord is essential.</a:t>
            </a:r>
          </a:p>
          <a:p>
            <a:pPr marL="0" indent="0" defTabSz="109728">
              <a:buFont typeface="Wingdings" pitchFamily="2" charset="2"/>
              <a:buNone/>
            </a:pPr>
            <a:r>
              <a:rPr lang="en-US" noProof="0" dirty="0" smtClean="0"/>
              <a:t>		NO</a:t>
            </a:r>
            <a:r>
              <a:rPr lang="en-US" baseline="0" noProof="0" dirty="0" smtClean="0"/>
              <a:t> accelerated course nor even years of schooling with DIPLOMAS can replace walking with the Lord every day.</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19</a:t>
            </a:fld>
            <a:endParaRPr lang="fr-FR"/>
          </a:p>
        </p:txBody>
      </p:sp>
    </p:spTree>
    <p:extLst>
      <p:ext uri="{BB962C8B-B14F-4D97-AF65-F5344CB8AC3E}">
        <p14:creationId xmlns:p14="http://schemas.microsoft.com/office/powerpoint/2010/main" val="361769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Good morning </a:t>
            </a:r>
            <a:r>
              <a:rPr lang="en-US" noProof="0" dirty="0" smtClean="0"/>
              <a:t>!</a:t>
            </a:r>
          </a:p>
          <a:p>
            <a:pPr marL="0" indent="0" algn="ctr" defTabSz="109728">
              <a:buFont typeface="Wingdings" pitchFamily="2" charset="2"/>
              <a:buNone/>
            </a:pPr>
            <a:endParaRPr lang="en-US" noProof="0" dirty="0" smtClean="0"/>
          </a:p>
          <a:p>
            <a:pPr marL="0" indent="0" algn="l" defTabSz="109728">
              <a:buFont typeface="Wingdings" pitchFamily="2" charset="2"/>
              <a:buNone/>
            </a:pPr>
            <a:r>
              <a:rPr lang="en-US" noProof="0" dirty="0" smtClean="0"/>
              <a:t>		Our</a:t>
            </a:r>
            <a:r>
              <a:rPr lang="en-US" baseline="0" noProof="0" dirty="0" smtClean="0"/>
              <a:t> </a:t>
            </a:r>
            <a:r>
              <a:rPr lang="en-US" baseline="0" noProof="0" dirty="0" smtClean="0"/>
              <a:t>topic today is Assembly </a:t>
            </a:r>
            <a:r>
              <a:rPr lang="en-US" baseline="0" noProof="0" dirty="0" smtClean="0"/>
              <a:t>Evangelism.</a:t>
            </a:r>
          </a:p>
          <a:p>
            <a:pPr marL="0" indent="0" algn="l" defTabSz="109728">
              <a:buFont typeface="Wingdings" pitchFamily="2" charset="2"/>
              <a:buNone/>
            </a:pPr>
            <a:r>
              <a:rPr lang="en-US" baseline="0" noProof="0" dirty="0" smtClean="0"/>
              <a:t>		We will look at </a:t>
            </a:r>
            <a:r>
              <a:rPr lang="en-US" b="1" u="sng" baseline="0" noProof="0" dirty="0" smtClean="0"/>
              <a:t>FOUR STEPS</a:t>
            </a:r>
            <a:r>
              <a:rPr lang="en-US" baseline="0" noProof="0" dirty="0" smtClean="0"/>
              <a:t>.</a:t>
            </a:r>
          </a:p>
          <a:p>
            <a:pPr marL="0" indent="0" algn="l"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I will be using the World English Bible, the international version of the </a:t>
            </a:r>
            <a:r>
              <a:rPr lang="en-US" noProof="0" dirty="0" err="1" smtClean="0"/>
              <a:t>ASV</a:t>
            </a:r>
            <a:r>
              <a:rPr lang="en-US" noProof="0" dirty="0" smtClean="0"/>
              <a:t>.</a:t>
            </a:r>
          </a:p>
          <a:p>
            <a:pPr marL="0" indent="0" defTabSz="109728">
              <a:buFont typeface="Wingdings" pitchFamily="2" charset="2"/>
              <a:buNone/>
            </a:pPr>
            <a:r>
              <a:rPr lang="en-US" noProof="0" dirty="0" smtClean="0"/>
              <a:t>		Let’s read our first text from the Word</a:t>
            </a:r>
            <a:r>
              <a:rPr lang="en-US" baseline="0" noProof="0" dirty="0" smtClean="0"/>
              <a:t> of God. </a:t>
            </a:r>
            <a:r>
              <a:rPr lang="en-US" b="1" baseline="0" noProof="0" dirty="0" smtClean="0"/>
              <a:t>[]</a:t>
            </a:r>
          </a:p>
          <a:p>
            <a:pPr marL="0" indent="0" defTabSz="109728">
              <a:buFont typeface="Wingdings" pitchFamily="2" charset="2"/>
              <a:buNone/>
            </a:pPr>
            <a:endParaRPr lang="en-US" b="1" noProof="0" dirty="0" smtClean="0"/>
          </a:p>
          <a:p>
            <a:pPr marL="0" indent="-171450" defTabSz="109728">
              <a:buFont typeface="Wingdings" pitchFamily="2" charset="2"/>
              <a:buChar char="Ø"/>
            </a:pPr>
            <a:r>
              <a:rPr lang="en-US" noProof="0" dirty="0" smtClean="0"/>
              <a:t>Good or bad, </a:t>
            </a:r>
            <a:r>
              <a:rPr lang="en-US" u="sng" noProof="0" dirty="0" smtClean="0"/>
              <a:t>ALL</a:t>
            </a:r>
            <a:r>
              <a:rPr lang="en-US" noProof="0" dirty="0" smtClean="0"/>
              <a:t> true Christians </a:t>
            </a:r>
            <a:r>
              <a:rPr lang="en-US" u="sng" noProof="0" dirty="0" smtClean="0"/>
              <a:t>WILL </a:t>
            </a:r>
            <a:r>
              <a:rPr lang="en-US" u="sng" noProof="0" dirty="0" smtClean="0"/>
              <a:t>BE</a:t>
            </a:r>
            <a:r>
              <a:rPr lang="en-US" noProof="0" dirty="0" smtClean="0"/>
              <a:t> witnesses </a:t>
            </a:r>
            <a:r>
              <a:rPr lang="en-US" noProof="0" dirty="0" smtClean="0"/>
              <a:t>to what Christ </a:t>
            </a:r>
            <a:r>
              <a:rPr lang="en-US" noProof="0" dirty="0" smtClean="0"/>
              <a:t>has</a:t>
            </a:r>
            <a:r>
              <a:rPr lang="en-US" baseline="0" noProof="0" dirty="0" smtClean="0"/>
              <a:t> accomplished</a:t>
            </a:r>
            <a:r>
              <a:rPr lang="en-US" noProof="0" dirty="0" smtClean="0"/>
              <a:t> </a:t>
            </a:r>
            <a:r>
              <a:rPr lang="en-US" noProof="0" dirty="0" smtClean="0"/>
              <a:t>in </a:t>
            </a:r>
            <a:r>
              <a:rPr lang="en-US" noProof="0" dirty="0" smtClean="0"/>
              <a:t>their lives.</a:t>
            </a:r>
            <a:endParaRPr lang="en-US" noProof="0" dirty="0" smtClean="0"/>
          </a:p>
          <a:p>
            <a:pPr marL="0" indent="0" defTabSz="109728">
              <a:buFont typeface="Wingdings" pitchFamily="2" charset="2"/>
              <a:buNone/>
            </a:pPr>
            <a:r>
              <a:rPr lang="en-US" noProof="0" dirty="0" smtClean="0"/>
              <a:t>		Let's make sure our actions match our words.  </a:t>
            </a:r>
          </a:p>
          <a:p>
            <a:pPr marL="0" indent="0" defTabSz="109728">
              <a:buFont typeface="Wingdings" pitchFamily="2" charset="2"/>
              <a:buNone/>
            </a:pPr>
            <a:r>
              <a:rPr lang="en-US" noProof="0" dirty="0" smtClean="0"/>
              <a:t>		Just </a:t>
            </a:r>
            <a:r>
              <a:rPr lang="en-US" u="sng" noProof="0" dirty="0" smtClean="0"/>
              <a:t>being</a:t>
            </a:r>
            <a:r>
              <a:rPr lang="en-US" noProof="0" dirty="0" smtClean="0"/>
              <a:t> a </a:t>
            </a:r>
            <a:r>
              <a:rPr lang="en-US" u="none" noProof="0" dirty="0" smtClean="0"/>
              <a:t>good witness</a:t>
            </a:r>
            <a:r>
              <a:rPr lang="en-US" noProof="0" dirty="0" smtClean="0"/>
              <a:t> </a:t>
            </a:r>
            <a:r>
              <a:rPr lang="en-US" noProof="0" dirty="0" smtClean="0"/>
              <a:t>is the </a:t>
            </a:r>
            <a:r>
              <a:rPr lang="en-US" b="1" noProof="0" dirty="0" smtClean="0"/>
              <a:t>FIRST STEP </a:t>
            </a:r>
            <a:r>
              <a:rPr lang="en-US" noProof="0" dirty="0" smtClean="0"/>
              <a:t>in biblical evangelism.</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There is an ADVERB that modifies the verb "come“.</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Jesus </a:t>
            </a:r>
            <a:r>
              <a:rPr lang="en-US" noProof="0" dirty="0" smtClean="0"/>
              <a:t>could have just said, “Come” and we would have understood, “Join the group”.</a:t>
            </a:r>
          </a:p>
          <a:p>
            <a:pPr marL="0" indent="0" defTabSz="109728">
              <a:buFont typeface="Wingdings" pitchFamily="2" charset="2"/>
              <a:buNone/>
            </a:pPr>
            <a:r>
              <a:rPr lang="en-US" noProof="0" dirty="0" smtClean="0"/>
              <a:t>		But, He doesn’t want</a:t>
            </a:r>
            <a:r>
              <a:rPr lang="en-US" baseline="0" noProof="0" dirty="0" smtClean="0"/>
              <a:t> us just to follow the person in front of us, as good an example.</a:t>
            </a:r>
          </a:p>
          <a:p>
            <a:pPr marL="0" indent="0" defTabSz="109728">
              <a:buFont typeface="Wingdings" pitchFamily="2" charset="2"/>
              <a:buNone/>
            </a:pPr>
            <a:r>
              <a:rPr lang="en-US" baseline="0" noProof="0" dirty="0" smtClean="0"/>
              <a:t>		There are many good EXAMPLES, but only ONE MODEL to follow, and that is Jesus</a:t>
            </a:r>
            <a:r>
              <a:rPr lang="en-US" noProof="0" dirty="0" smtClean="0"/>
              <a:t>.</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1</a:t>
            </a:r>
            <a:r>
              <a:rPr lang="en-US" baseline="0" noProof="0" dirty="0" smtClean="0"/>
              <a:t> </a:t>
            </a:r>
            <a:r>
              <a:rPr lang="en-US" baseline="0" noProof="0" dirty="0" smtClean="0"/>
              <a:t>P</a:t>
            </a:r>
            <a:r>
              <a:rPr lang="en-US" noProof="0" dirty="0" smtClean="0"/>
              <a:t>eter 2v21 says, “…that you should follow his steps“.</a:t>
            </a:r>
          </a:p>
          <a:p>
            <a:pPr marL="0" indent="0" defTabSz="109728">
              <a:buFont typeface="Wingdings" pitchFamily="2" charset="2"/>
              <a:buNone/>
            </a:pPr>
            <a:r>
              <a:rPr lang="en-US" noProof="0" dirty="0" smtClean="0"/>
              <a:t>		Becoming a Fisher</a:t>
            </a:r>
            <a:r>
              <a:rPr lang="en-US" baseline="0" noProof="0" dirty="0" smtClean="0"/>
              <a:t> of Men means being more Christ like.</a:t>
            </a:r>
          </a:p>
          <a:p>
            <a:pPr marL="0" indent="0" defTabSz="109728">
              <a:buFont typeface="Wingdings" pitchFamily="2" charset="2"/>
              <a:buNone/>
            </a:pPr>
            <a:r>
              <a:rPr lang="en-US" baseline="0" noProof="0" dirty="0" smtClean="0"/>
              <a:t>		Acts 4v13 says, “They recognized them as having been with Jesus.”</a:t>
            </a:r>
          </a:p>
          <a:p>
            <a:pPr marL="0" indent="0" defTabSz="109728">
              <a:buFont typeface="Wingdings" pitchFamily="2" charset="2"/>
              <a:buNone/>
            </a:pPr>
            <a:r>
              <a:rPr lang="en-US" baseline="0" noProof="0" dirty="0" smtClean="0"/>
              <a:t>		Do others say that about you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20</a:t>
            </a:fld>
            <a:endParaRPr lang="fr-FR"/>
          </a:p>
        </p:txBody>
      </p:sp>
    </p:spTree>
    <p:extLst>
      <p:ext uri="{BB962C8B-B14F-4D97-AF65-F5344CB8AC3E}">
        <p14:creationId xmlns:p14="http://schemas.microsoft.com/office/powerpoint/2010/main" val="169148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a:t>
            </a:r>
            <a:r>
              <a:rPr lang="en-US" baseline="0" noProof="0" dirty="0" smtClean="0"/>
              <a:t> little word </a:t>
            </a:r>
            <a:r>
              <a:rPr lang="en-US" noProof="0" dirty="0" smtClean="0"/>
              <a:t>"and" is powerful.</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Do </a:t>
            </a:r>
            <a:r>
              <a:rPr lang="en-US" noProof="0" dirty="0" smtClean="0"/>
              <a:t>you see the connection between your responsibility and the</a:t>
            </a:r>
            <a:r>
              <a:rPr lang="en-US" baseline="0" noProof="0" dirty="0" smtClean="0"/>
              <a:t> powerful </a:t>
            </a:r>
            <a:r>
              <a:rPr lang="en-US" noProof="0" dirty="0" smtClean="0"/>
              <a:t>promise that follows ?  </a:t>
            </a:r>
            <a:r>
              <a:rPr lang="en-US" b="1" noProof="0" dirty="0" smtClean="0"/>
              <a:t>[]</a:t>
            </a:r>
          </a:p>
          <a:p>
            <a:pPr marL="0" indent="0" defTabSz="109728">
              <a:buFont typeface="Wingdings" pitchFamily="2" charset="2"/>
              <a:buNone/>
            </a:pPr>
            <a:r>
              <a:rPr lang="en-US" noProof="0" dirty="0" smtClean="0"/>
              <a:t>		Jesus is saying, “If you do your part,</a:t>
            </a:r>
            <a:r>
              <a:rPr lang="en-US" baseline="0" noProof="0" dirty="0" smtClean="0"/>
              <a:t> I will do the rest !”</a:t>
            </a:r>
            <a:endParaRPr lang="en-US" noProof="0" dirty="0" smtClean="0"/>
          </a:p>
          <a:p>
            <a:pPr marL="0" indent="0" defTabSz="109728">
              <a:buFont typeface="Wingdings" pitchFamily="2" charset="2"/>
              <a:buNone/>
            </a:pPr>
            <a:r>
              <a:rPr lang="en-US" noProof="0" dirty="0" smtClean="0"/>
              <a:t>		Can we restate it like this, "If you come close to Me and follow Me, I will make</a:t>
            </a:r>
            <a:r>
              <a:rPr lang="en-US" baseline="0" noProof="0" dirty="0" smtClean="0"/>
              <a:t> you a fisher of men</a:t>
            </a:r>
            <a:r>
              <a:rPr lang="en-US" noProof="0" dirty="0" smtClean="0"/>
              <a:t>" ?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Since </a:t>
            </a:r>
            <a:r>
              <a:rPr lang="en-US" noProof="0" dirty="0" smtClean="0"/>
              <a:t>the transformation is up to Christ, will you answer the call, "Whom shall I send and who will go for us ?"  (Isaiah 6v8)</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21</a:t>
            </a:fld>
            <a:endParaRPr lang="fr-FR"/>
          </a:p>
        </p:txBody>
      </p:sp>
    </p:spTree>
    <p:extLst>
      <p:ext uri="{BB962C8B-B14F-4D97-AF65-F5344CB8AC3E}">
        <p14:creationId xmlns:p14="http://schemas.microsoft.com/office/powerpoint/2010/main" val="2645455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If you are saved, you know who transforms lives</a:t>
            </a:r>
            <a:r>
              <a:rPr lang="en-US" baseline="0" noProof="0" dirty="0" smtClean="0"/>
              <a:t> from sinners to saints.</a:t>
            </a:r>
            <a:endParaRPr lang="en-US" noProof="0" dirty="0" smtClean="0"/>
          </a:p>
          <a:p>
            <a:pPr marL="0" indent="0" defTabSz="109728">
              <a:buFont typeface="Wingdings" pitchFamily="2" charset="2"/>
              <a:buNone/>
            </a:pPr>
            <a:r>
              <a:rPr lang="en-US" noProof="0" dirty="0" smtClean="0"/>
              <a:t>		But</a:t>
            </a:r>
            <a:r>
              <a:rPr lang="en-US" noProof="0" dirty="0" smtClean="0"/>
              <a:t>, have you let Him transform your career ?</a:t>
            </a: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endParaRPr lang="en-US" sz="1200" b="0" i="0" u="none" strike="noStrike" kern="1200" baseline="0" dirty="0" smtClean="0">
              <a:solidFill>
                <a:schemeClr val="tx1"/>
              </a:solidFill>
              <a:latin typeface="+mn-lt"/>
              <a:ea typeface="+mn-ea"/>
              <a:cs typeface="+mn-cs"/>
            </a:endParaRP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sz="1200" b="0" i="0" u="none" strike="noStrike" kern="1200" baseline="0" dirty="0" smtClean="0">
                <a:solidFill>
                  <a:schemeClr val="tx1"/>
                </a:solidFill>
                <a:latin typeface="+mn-lt"/>
                <a:ea typeface="+mn-ea"/>
                <a:cs typeface="+mn-cs"/>
              </a:rPr>
              <a:t>What </a:t>
            </a:r>
            <a:r>
              <a:rPr lang="en-US" sz="1200" b="0" i="0" u="none" strike="noStrike" kern="1200" baseline="0" dirty="0" smtClean="0">
                <a:solidFill>
                  <a:schemeClr val="tx1"/>
                </a:solidFill>
                <a:latin typeface="+mn-lt"/>
                <a:ea typeface="+mn-ea"/>
                <a:cs typeface="+mn-cs"/>
              </a:rPr>
              <a:t>does this say about your personal efforts to become a fisher of men ?  </a:t>
            </a:r>
            <a:r>
              <a:rPr lang="en-US" sz="1200" b="1" i="0" u="none" strike="noStrike" kern="1200" baseline="0" dirty="0" smtClean="0">
                <a:solidFill>
                  <a:schemeClr val="tx1"/>
                </a:solidFill>
                <a:latin typeface="+mn-lt"/>
                <a:ea typeface="+mn-ea"/>
                <a:cs typeface="+mn-cs"/>
              </a:rPr>
              <a: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You cannot make yourself into a fisher of men.</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A diploma from a school will not make you a fisher of men.</a:t>
            </a: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endParaRPr lang="en-US" sz="1200" b="0" i="0" u="none" strike="noStrike" kern="1200" baseline="0" dirty="0" smtClean="0">
              <a:solidFill>
                <a:schemeClr val="tx1"/>
              </a:solidFill>
              <a:latin typeface="+mn-lt"/>
              <a:ea typeface="+mn-ea"/>
              <a:cs typeface="+mn-cs"/>
            </a:endParaRP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sz="1200" b="0" i="0" u="none" strike="noStrike" kern="1200" baseline="0" dirty="0" smtClean="0">
                <a:solidFill>
                  <a:schemeClr val="tx1"/>
                </a:solidFill>
                <a:latin typeface="+mn-lt"/>
                <a:ea typeface="+mn-ea"/>
                <a:cs typeface="+mn-cs"/>
              </a:rPr>
              <a:t>Only </a:t>
            </a:r>
            <a:r>
              <a:rPr lang="en-US" sz="1200" b="0" i="0" u="none" strike="noStrike" kern="1200" baseline="0" dirty="0" smtClean="0">
                <a:solidFill>
                  <a:schemeClr val="tx1"/>
                </a:solidFill>
                <a:latin typeface="+mn-lt"/>
                <a:ea typeface="+mn-ea"/>
                <a:cs typeface="+mn-cs"/>
              </a:rPr>
              <a:t>Christ can transform your heart.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Do you have the passion for lost souls that Paul had when he said, "The love of Christ constrains us" ?  2 Corinthians 5v14</a:t>
            </a:r>
          </a:p>
          <a:p>
            <a:pPr marL="0" indent="-171450" defTabSz="109728">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22</a:t>
            </a:fld>
            <a:endParaRPr lang="fr-FR"/>
          </a:p>
        </p:txBody>
      </p:sp>
    </p:spTree>
    <p:extLst>
      <p:ext uri="{BB962C8B-B14F-4D97-AF65-F5344CB8AC3E}">
        <p14:creationId xmlns:p14="http://schemas.microsoft.com/office/powerpoint/2010/main" val="359157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Jesus becomes very personal.</a:t>
            </a:r>
          </a:p>
          <a:p>
            <a:pPr marL="0" indent="0" defTabSz="109728">
              <a:buFont typeface="Wingdings" pitchFamily="2" charset="2"/>
              <a:buNone/>
            </a:pPr>
            <a:r>
              <a:rPr lang="en-US" noProof="0" dirty="0" smtClean="0"/>
              <a:t>		</a:t>
            </a:r>
            <a:endParaRPr lang="en-US" noProof="0" dirty="0" smtClean="0"/>
          </a:p>
          <a:p>
            <a:pPr marL="0" indent="0" defTabSz="109728">
              <a:buFont typeface="Wingdings" pitchFamily="2" charset="2"/>
              <a:buNone/>
            </a:pPr>
            <a:r>
              <a:rPr lang="en-US" noProof="0" dirty="0" smtClean="0"/>
              <a:t>		He </a:t>
            </a:r>
            <a:r>
              <a:rPr lang="en-US" noProof="0" dirty="0" smtClean="0"/>
              <a:t>is not talking to the person next</a:t>
            </a:r>
            <a:r>
              <a:rPr lang="en-US" baseline="0" noProof="0" dirty="0" smtClean="0"/>
              <a:t> to you.</a:t>
            </a:r>
          </a:p>
          <a:p>
            <a:pPr marL="0" indent="0" defTabSz="109728">
              <a:buFont typeface="Wingdings" pitchFamily="2" charset="2"/>
              <a:buNone/>
            </a:pPr>
            <a:r>
              <a:rPr lang="en-US" baseline="0" noProof="0" dirty="0" smtClean="0"/>
              <a:t>		He is talking to YOU.</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How </a:t>
            </a:r>
            <a:r>
              <a:rPr lang="en-US" baseline="0" noProof="0" dirty="0" smtClean="0"/>
              <a:t>can you pass up a better offer ? </a:t>
            </a:r>
            <a:r>
              <a:rPr lang="en-US" b="1" baseline="0" noProof="0" dirty="0" smtClean="0"/>
              <a:t>[]</a:t>
            </a:r>
          </a:p>
          <a:p>
            <a:pPr marL="0" indent="0" defTabSz="109728">
              <a:buFont typeface="Wingdings" pitchFamily="2" charset="2"/>
              <a:buNone/>
            </a:pPr>
            <a:r>
              <a:rPr lang="en-US" b="0" baseline="0" noProof="0" dirty="0" smtClean="0"/>
              <a:t>		There is nothing more important and fulfilling that leading others to Christ.</a:t>
            </a:r>
          </a:p>
          <a:p>
            <a:pPr marL="0" indent="0" defTabSz="109728">
              <a:buFont typeface="Wingdings" pitchFamily="2" charset="2"/>
              <a:buNone/>
            </a:pPr>
            <a:r>
              <a:rPr lang="en-US" b="0" baseline="0" noProof="0" dirty="0" smtClean="0"/>
              <a:t>		You cannot take anything to Heaven, but you can bring a friend !</a:t>
            </a:r>
          </a:p>
          <a:p>
            <a:pPr marL="0" indent="0" defTabSz="109728">
              <a:buFont typeface="Wingdings" pitchFamily="2" charset="2"/>
              <a:buNone/>
            </a:pPr>
            <a:r>
              <a:rPr lang="en-US" b="0" baseline="0" noProof="0" dirty="0" smtClean="0"/>
              <a:t>		It is not reserved for the elite few, but for ALL believers.</a:t>
            </a:r>
          </a:p>
          <a:p>
            <a:pPr marL="0" indent="-171450" defTabSz="109728">
              <a:buFont typeface="Wingdings" pitchFamily="2" charset="2"/>
              <a:buChar char="Ø"/>
            </a:pPr>
            <a:endParaRPr lang="en-US" b="0" baseline="0" noProof="0" dirty="0" smtClean="0"/>
          </a:p>
          <a:p>
            <a:pPr marL="0" indent="-171450" defTabSz="109728">
              <a:buFont typeface="Wingdings" pitchFamily="2" charset="2"/>
              <a:buChar char="Ø"/>
            </a:pPr>
            <a:r>
              <a:rPr lang="en-US" b="0" baseline="0" noProof="0" dirty="0" smtClean="0"/>
              <a:t>Are </a:t>
            </a:r>
            <a:r>
              <a:rPr lang="en-US" b="0" baseline="0" noProof="0" dirty="0" smtClean="0"/>
              <a:t>you willing to say, “Yes” today ?</a:t>
            </a: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23</a:t>
            </a:fld>
            <a:endParaRPr lang="fr-FR"/>
          </a:p>
        </p:txBody>
      </p:sp>
    </p:spTree>
    <p:extLst>
      <p:ext uri="{BB962C8B-B14F-4D97-AF65-F5344CB8AC3E}">
        <p14:creationId xmlns:p14="http://schemas.microsoft.com/office/powerpoint/2010/main" val="298984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Fishing brings up a lot of images but, isn't the primary purpose of fishing with a </a:t>
            </a:r>
            <a:r>
              <a:rPr lang="en-US" noProof="0" dirty="0" smtClean="0"/>
              <a:t>net </a:t>
            </a:r>
            <a:r>
              <a:rPr lang="en-US" noProof="0" dirty="0" smtClean="0"/>
              <a:t>to draw ALL men to Christ ?  </a:t>
            </a:r>
          </a:p>
          <a:p>
            <a:pPr marL="0" indent="-171450" defTabSz="109728">
              <a:buFont typeface="Wingdings" pitchFamily="2" charset="2"/>
              <a:buChar char="Ø"/>
            </a:pPr>
            <a:r>
              <a:rPr lang="en-US" noProof="0" dirty="0" smtClean="0"/>
              <a:t>Why did Jesus, the Sower, cast most of His Seed on </a:t>
            </a:r>
            <a:r>
              <a:rPr lang="en-US" noProof="0" dirty="0" smtClean="0"/>
              <a:t>all the types of ground that seem a waste ?</a:t>
            </a:r>
            <a:endParaRPr lang="en-US" noProof="0" dirty="0" smtClean="0"/>
          </a:p>
          <a:p>
            <a:pPr marL="0" indent="0" defTabSz="109728">
              <a:buFont typeface="Wingdings" pitchFamily="2" charset="2"/>
              <a:buNone/>
            </a:pPr>
            <a:r>
              <a:rPr lang="en-US" noProof="0" dirty="0" smtClean="0"/>
              <a:t>		Is He more generous with the Gospel than we are ?</a:t>
            </a:r>
          </a:p>
          <a:p>
            <a:pPr marL="0" indent="0" defTabSz="109728">
              <a:buFont typeface="Wingdings" pitchFamily="2" charset="2"/>
              <a:buNone/>
            </a:pPr>
            <a:r>
              <a:rPr lang="en-US" noProof="0" dirty="0" smtClean="0"/>
              <a:t>		Not everyone got saved when Jesus drew</a:t>
            </a:r>
            <a:r>
              <a:rPr lang="en-US" baseline="0" noProof="0" dirty="0" smtClean="0"/>
              <a:t> crowds.</a:t>
            </a:r>
          </a:p>
          <a:p>
            <a:pPr marL="0" indent="0" defTabSz="109728">
              <a:buFont typeface="Wingdings" pitchFamily="2" charset="2"/>
              <a:buNone/>
            </a:pPr>
            <a:r>
              <a:rPr lang="en-US" baseline="0" noProof="0" dirty="0" smtClean="0"/>
              <a:t>		Many chose to turn away.</a:t>
            </a:r>
          </a:p>
          <a:p>
            <a:pPr marL="0" indent="0" defTabSz="109728">
              <a:buFont typeface="Wingdings" pitchFamily="2" charset="2"/>
              <a:buNone/>
            </a:pPr>
            <a:r>
              <a:rPr lang="en-US" baseline="0" noProof="0" dirty="0" smtClean="0"/>
              <a:t>		Saving people</a:t>
            </a:r>
            <a:r>
              <a:rPr lang="en-US" noProof="0" dirty="0" smtClean="0"/>
              <a:t> is not your responsibility</a:t>
            </a:r>
            <a:r>
              <a:rPr lang="en-US" baseline="0" noProof="0" dirty="0" smtClean="0"/>
              <a:t>, but </a:t>
            </a:r>
            <a:r>
              <a:rPr lang="en-US" baseline="0" noProof="0" dirty="0" smtClean="0"/>
              <a:t>fishing is !</a:t>
            </a:r>
            <a:endParaRPr lang="en-US" baseline="0" noProof="0" dirty="0" smtClean="0"/>
          </a:p>
          <a:p>
            <a:pPr marL="0" indent="0" defTabSz="109728">
              <a:buFont typeface="Wingdings" pitchFamily="2" charset="2"/>
              <a:buNone/>
            </a:pPr>
            <a:r>
              <a:rPr lang="en-US" baseline="0" noProof="0" dirty="0" smtClean="0"/>
              <a:t>		Paul reminds us in 1 Corinthians 3v6, "I planted. Apollos watered.  But, God gave the increase“.</a:t>
            </a:r>
          </a:p>
          <a:p>
            <a:pPr marL="0" indent="0" defTabSz="109728">
              <a:buFont typeface="Wingdings" pitchFamily="2" charset="2"/>
              <a:buNone/>
            </a:pPr>
            <a:r>
              <a:rPr lang="en-US" baseline="0" noProof="0" dirty="0" smtClean="0"/>
              <a:t>		The world needs to know the Gospel of Jesus Christ and what to do about it, the way to be saved.</a:t>
            </a:r>
            <a:endParaRPr lang="en-US" noProof="0" dirty="0" smtClean="0"/>
          </a:p>
          <a:p>
            <a:pPr marL="0" indent="-171450" defTabSz="109728">
              <a:buFont typeface="Wingdings" pitchFamily="2" charset="2"/>
              <a:buChar char="Ø"/>
            </a:pPr>
            <a:r>
              <a:rPr lang="en-US" noProof="0" dirty="0" smtClean="0"/>
              <a:t>How did Andrew bring Peter to Christ (John 1v42) and Philip bring skeptical Nathanael (John 1v46) ?</a:t>
            </a:r>
          </a:p>
          <a:p>
            <a:pPr marL="0" indent="0" defTabSz="109728">
              <a:buFont typeface="Wingdings" pitchFamily="2" charset="2"/>
              <a:buNone/>
            </a:pPr>
            <a:r>
              <a:rPr lang="en-US" noProof="0" dirty="0" smtClean="0"/>
              <a:t>		They</a:t>
            </a:r>
            <a:r>
              <a:rPr lang="en-US" baseline="0" noProof="0" dirty="0" smtClean="0"/>
              <a:t> just brought one person at a time to Christ and He took over for the rest.</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24</a:t>
            </a:fld>
            <a:endParaRPr lang="fr-FR"/>
          </a:p>
        </p:txBody>
      </p:sp>
    </p:spTree>
    <p:extLst>
      <p:ext uri="{BB962C8B-B14F-4D97-AF65-F5344CB8AC3E}">
        <p14:creationId xmlns:p14="http://schemas.microsoft.com/office/powerpoint/2010/main" val="3721364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Do you have God’s goal ?</a:t>
            </a:r>
          </a:p>
          <a:p>
            <a:pPr marL="0" indent="0" defTabSz="109728">
              <a:buFont typeface="Wingdings" pitchFamily="2" charset="2"/>
              <a:buNone/>
            </a:pPr>
            <a:r>
              <a:rPr lang="en-US" noProof="0" dirty="0" smtClean="0"/>
              <a:t>		We</a:t>
            </a:r>
            <a:r>
              <a:rPr lang="en-US" baseline="0" noProof="0" dirty="0" smtClean="0"/>
              <a:t> are not seeking members for our assembly, nor disciples to follow us !</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Becoming</a:t>
            </a:r>
            <a:r>
              <a:rPr lang="en-US" baseline="0" noProof="0" dirty="0" smtClean="0"/>
              <a:t> </a:t>
            </a:r>
            <a:r>
              <a:rPr lang="en-US" baseline="0" noProof="0" dirty="0" smtClean="0"/>
              <a:t>a Fisher of Men is all for others benefit. </a:t>
            </a:r>
            <a:r>
              <a:rPr lang="en-US" b="1" baseline="0" noProof="0" dirty="0" smtClean="0"/>
              <a:t>[]</a:t>
            </a:r>
          </a:p>
          <a:p>
            <a:pPr marL="0" indent="0" defTabSz="109728">
              <a:buFont typeface="Wingdings" pitchFamily="2" charset="2"/>
              <a:buNone/>
            </a:pPr>
            <a:r>
              <a:rPr lang="en-US" b="0" baseline="0" noProof="0" dirty="0" smtClean="0"/>
              <a:t>		Jesus sent men to win men.</a:t>
            </a:r>
          </a:p>
          <a:p>
            <a:pPr marL="0" indent="0" defTabSz="109728">
              <a:buFont typeface="Wingdings" pitchFamily="2" charset="2"/>
              <a:buNone/>
            </a:pPr>
            <a:r>
              <a:rPr lang="en-US" b="0" baseline="0" noProof="0" dirty="0" smtClean="0"/>
              <a:t>		It is obvious that a child will find it easier to fish for children, just as a woman will find it easier to fish for women.</a:t>
            </a:r>
          </a:p>
          <a:p>
            <a:pPr marL="0" indent="-171450" defTabSz="109728">
              <a:buFont typeface="Wingdings" pitchFamily="2" charset="2"/>
              <a:buChar char="Ø"/>
            </a:pPr>
            <a:endParaRPr lang="en-US" b="0" baseline="0" noProof="0" dirty="0" smtClean="0"/>
          </a:p>
          <a:p>
            <a:pPr marL="0" indent="-171450" defTabSz="109728">
              <a:buFont typeface="Wingdings" pitchFamily="2" charset="2"/>
              <a:buChar char="Ø"/>
            </a:pPr>
            <a:r>
              <a:rPr lang="en-US" b="0" baseline="0" noProof="0" dirty="0" smtClean="0"/>
              <a:t>Whoever </a:t>
            </a:r>
            <a:r>
              <a:rPr lang="en-US" b="0" baseline="0" noProof="0" dirty="0" smtClean="0"/>
              <a:t>you are: man, woman or child; God has a people</a:t>
            </a:r>
            <a:r>
              <a:rPr lang="en-US" b="0" u="sng" baseline="0" noProof="0" dirty="0" smtClean="0"/>
              <a:t> LIKE YOU</a:t>
            </a:r>
            <a:r>
              <a:rPr lang="en-US" b="0" baseline="0" noProof="0" dirty="0" smtClean="0"/>
              <a:t> that need to be saved.</a:t>
            </a:r>
          </a:p>
          <a:p>
            <a:pPr marL="0" indent="-171450" defTabSz="109728">
              <a:buFont typeface="Wingdings" pitchFamily="2" charset="2"/>
              <a:buChar char="Ø"/>
            </a:pP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25</a:t>
            </a:fld>
            <a:endParaRPr lang="fr-FR"/>
          </a:p>
        </p:txBody>
      </p:sp>
    </p:spTree>
    <p:extLst>
      <p:ext uri="{BB962C8B-B14F-4D97-AF65-F5344CB8AC3E}">
        <p14:creationId xmlns:p14="http://schemas.microsoft.com/office/powerpoint/2010/main" val="18075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Let’s follow the Master as He requested</a:t>
            </a:r>
            <a:r>
              <a:rPr lang="en-US" baseline="0" noProof="0" dirty="0" smtClean="0"/>
              <a:t> in </a:t>
            </a:r>
            <a:r>
              <a:rPr lang="en-US" b="1" baseline="0" noProof="0" dirty="0" smtClean="0"/>
              <a:t>Mk1v17</a:t>
            </a:r>
            <a:r>
              <a:rPr lang="en-US" baseline="0" noProof="0" dirty="0" smtClean="0"/>
              <a:t>.</a:t>
            </a:r>
            <a:endParaRPr lang="en-US" noProof="0" dirty="0" smtClean="0"/>
          </a:p>
          <a:p>
            <a:pPr marL="0" indent="0" defTabSz="109728">
              <a:buFont typeface="Wingdings" pitchFamily="2" charset="2"/>
              <a:buNone/>
            </a:pPr>
            <a:r>
              <a:rPr lang="en-US" noProof="0" dirty="0" smtClean="0"/>
              <a:t>		Christ </a:t>
            </a:r>
            <a:r>
              <a:rPr lang="en-US" noProof="0" dirty="0" smtClean="0"/>
              <a:t>came to seek and to save the lost.</a:t>
            </a:r>
            <a:r>
              <a:rPr lang="en-US" baseline="0" noProof="0" dirty="0" smtClean="0"/>
              <a:t> (</a:t>
            </a:r>
            <a:r>
              <a:rPr lang="en-US" b="1" baseline="0" noProof="0" dirty="0" smtClean="0"/>
              <a:t>Lk19v10</a:t>
            </a:r>
            <a:r>
              <a:rPr lang="en-US" b="0" baseline="0" noProof="0" dirty="0" smtClean="0"/>
              <a:t>)</a:t>
            </a:r>
            <a:endParaRPr lang="en-US" baseline="0" noProof="0" dirty="0" smtClean="0"/>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He </a:t>
            </a:r>
            <a:r>
              <a:rPr lang="en-US" baseline="0" noProof="0" dirty="0" smtClean="0"/>
              <a:t>is the </a:t>
            </a:r>
            <a:r>
              <a:rPr lang="en-US" b="1" i="1" u="none" baseline="0" noProof="0" dirty="0" smtClean="0"/>
              <a:t>Master Fisherman</a:t>
            </a:r>
            <a:r>
              <a:rPr lang="en-US" baseline="0" noProof="0" dirty="0" smtClean="0"/>
              <a:t>, without equal, and He knows what He is doing ! </a:t>
            </a:r>
            <a:endParaRPr lang="en-US" baseline="0" noProof="0" dirty="0" smtClean="0"/>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How </a:t>
            </a:r>
            <a:r>
              <a:rPr lang="en-US" baseline="0" noProof="0" dirty="0" smtClean="0"/>
              <a:t>did He do it in just 3 short years ?</a:t>
            </a:r>
          </a:p>
          <a:p>
            <a:pPr marL="0" indent="0" defTabSz="109728">
              <a:buFont typeface="Wingdings" pitchFamily="2" charset="2"/>
              <a:buNone/>
            </a:pPr>
            <a:endParaRPr lang="en-US" noProof="0" dirty="0" smtClean="0"/>
          </a:p>
          <a:p>
            <a:pPr marL="171450" indent="-171450" defTabSz="109728">
              <a:buFont typeface="Wingdings" pitchFamily="2" charset="2"/>
              <a:buChar char="Ø"/>
            </a:pPr>
            <a:r>
              <a:rPr lang="en-US" noProof="0" dirty="0" smtClean="0"/>
              <a:t>He </a:t>
            </a:r>
            <a:r>
              <a:rPr lang="en-US" noProof="0" dirty="0" smtClean="0"/>
              <a:t>was a carpenter, not a seaman.</a:t>
            </a:r>
          </a:p>
          <a:p>
            <a:pPr marL="0" indent="0" defTabSz="109728">
              <a:buFont typeface="Wingdings" pitchFamily="2" charset="2"/>
              <a:buNone/>
            </a:pPr>
            <a:r>
              <a:rPr lang="en-US" noProof="0" dirty="0" smtClean="0"/>
              <a:t>		He </a:t>
            </a:r>
            <a:r>
              <a:rPr lang="en-US" noProof="0" dirty="0" smtClean="0"/>
              <a:t>hung on as the waves bounced Him up and down… </a:t>
            </a:r>
            <a:r>
              <a:rPr lang="en-US" b="1" i="1" noProof="0" dirty="0" smtClean="0"/>
              <a:t>He was </a:t>
            </a:r>
            <a:r>
              <a:rPr lang="en-US" b="1" i="1" noProof="0" dirty="0" smtClean="0"/>
              <a:t>far from His home</a:t>
            </a:r>
            <a:r>
              <a:rPr lang="en-US" noProof="0" dirty="0" smtClean="0"/>
              <a:t>.</a:t>
            </a:r>
            <a:endParaRPr lang="en-US" noProof="0" dirty="0" smtClean="0"/>
          </a:p>
          <a:p>
            <a:pPr marL="0" indent="0" defTabSz="109728">
              <a:buFont typeface="Wingdings" pitchFamily="2" charset="2"/>
              <a:buNone/>
            </a:pPr>
            <a:r>
              <a:rPr lang="en-US" noProof="0" dirty="0" smtClean="0"/>
              <a:t>		Are </a:t>
            </a:r>
            <a:r>
              <a:rPr lang="en-US" noProof="0" dirty="0" smtClean="0"/>
              <a:t>you willing to </a:t>
            </a:r>
            <a:r>
              <a:rPr lang="en-US" noProof="0" dirty="0" smtClean="0"/>
              <a:t>go out of your way</a:t>
            </a:r>
            <a:r>
              <a:rPr lang="en-US" baseline="0" noProof="0" dirty="0" smtClean="0"/>
              <a:t> </a:t>
            </a:r>
            <a:r>
              <a:rPr lang="en-US" baseline="0" noProof="0" dirty="0" smtClean="0"/>
              <a:t>to bring others to Christ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26</a:t>
            </a:fld>
            <a:endParaRPr lang="fr-FR"/>
          </a:p>
        </p:txBody>
      </p:sp>
    </p:spTree>
    <p:extLst>
      <p:ext uri="{BB962C8B-B14F-4D97-AF65-F5344CB8AC3E}">
        <p14:creationId xmlns:p14="http://schemas.microsoft.com/office/powerpoint/2010/main" val="929401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 hardest part of Fishing for Men is getting</a:t>
            </a:r>
            <a:r>
              <a:rPr lang="en-US" baseline="0" noProof="0" dirty="0" smtClean="0"/>
              <a:t> started !</a:t>
            </a:r>
          </a:p>
          <a:p>
            <a:pPr marL="0" indent="-171450" defTabSz="109728">
              <a:buFont typeface="Wingdings" pitchFamily="2" charset="2"/>
              <a:buChar char="Ø"/>
            </a:pPr>
            <a:r>
              <a:rPr lang="en-US" baseline="0" noProof="0" dirty="0" smtClean="0"/>
              <a:t>Three </a:t>
            </a:r>
            <a:r>
              <a:rPr lang="en-US" b="1" i="1" u="sng" baseline="0" noProof="0" dirty="0" smtClean="0"/>
              <a:t>Methods of the Master</a:t>
            </a:r>
            <a:r>
              <a:rPr lang="en-US" b="0" i="0" u="none" baseline="0" noProof="0" dirty="0" smtClean="0"/>
              <a:t> </a:t>
            </a:r>
            <a:r>
              <a:rPr lang="en-US" baseline="0" noProof="0" dirty="0" smtClean="0"/>
              <a:t>are in this one verse. </a:t>
            </a:r>
            <a:r>
              <a:rPr lang="en-US" b="1" baseline="0" noProof="0" dirty="0" smtClean="0"/>
              <a:t>[]</a:t>
            </a:r>
          </a:p>
          <a:p>
            <a:pPr marL="0" indent="0" defTabSz="109728">
              <a:buFont typeface="Wingdings" pitchFamily="2" charset="2"/>
              <a:buNone/>
            </a:pPr>
            <a:r>
              <a:rPr lang="en-US" baseline="0" noProof="0" dirty="0" smtClean="0"/>
              <a:t>		</a:t>
            </a:r>
            <a:endParaRPr lang="en-US" baseline="0" noProof="0" dirty="0" smtClean="0"/>
          </a:p>
          <a:p>
            <a:pPr marL="0" indent="0" defTabSz="109728">
              <a:buFont typeface="Wingdings" pitchFamily="2" charset="2"/>
              <a:buNone/>
            </a:pPr>
            <a:r>
              <a:rPr lang="en-US" b="1" baseline="0" noProof="0" dirty="0" smtClean="0"/>
              <a:t>		1</a:t>
            </a:r>
            <a:r>
              <a:rPr lang="en-US" b="1" baseline="30000" noProof="0" dirty="0" smtClean="0"/>
              <a:t>st</a:t>
            </a:r>
            <a:r>
              <a:rPr lang="en-US" baseline="0" noProof="0" dirty="0" smtClean="0"/>
              <a:t>) Peter remembered his sin (v8), but Jesus assured him that he was forgiven.</a:t>
            </a:r>
          </a:p>
          <a:p>
            <a:pPr marL="0" indent="0" defTabSz="109728">
              <a:buFont typeface="Wingdings" pitchFamily="2" charset="2"/>
              <a:buNone/>
            </a:pPr>
            <a:r>
              <a:rPr lang="en-US" baseline="0" noProof="0" dirty="0" smtClean="0"/>
              <a:t>		How can you lead someone else to Christ if you are not sure of your own salvation ?  Make sure you are saved today !</a:t>
            </a:r>
          </a:p>
          <a:p>
            <a:pPr marL="0" indent="0" defTabSz="109728">
              <a:buFont typeface="Wingdings" pitchFamily="2" charset="2"/>
              <a:buNone/>
            </a:pPr>
            <a:r>
              <a:rPr lang="en-US" baseline="0" noProof="0" dirty="0" smtClean="0"/>
              <a:t>		A fisher of men </a:t>
            </a:r>
            <a:r>
              <a:rPr lang="en-US" b="0" u="sng" baseline="0" noProof="0" dirty="0" smtClean="0"/>
              <a:t>WITHOUT FEAR</a:t>
            </a:r>
            <a:r>
              <a:rPr lang="en-US" b="0" baseline="0" noProof="0" dirty="0" smtClean="0"/>
              <a:t> </a:t>
            </a:r>
            <a:r>
              <a:rPr lang="en-US" baseline="0" noProof="0" dirty="0" smtClean="0"/>
              <a:t>will bring many to Christ.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noProof="0" dirty="0" smtClean="0"/>
              <a:t>		</a:t>
            </a:r>
            <a:r>
              <a:rPr lang="en-US" b="1" noProof="0" dirty="0" smtClean="0"/>
              <a:t>2</a:t>
            </a:r>
            <a:r>
              <a:rPr lang="en-US" b="1" baseline="30000" noProof="0" dirty="0" smtClean="0"/>
              <a:t>nd</a:t>
            </a:r>
            <a:r>
              <a:rPr lang="en-US" noProof="0" dirty="0" smtClean="0"/>
              <a:t>)</a:t>
            </a:r>
            <a:r>
              <a:rPr lang="en-US" baseline="0" noProof="0" dirty="0" smtClean="0"/>
              <a:t> 	Start today, tomorrow never comes.</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Paul reminds us in 2 Corinthians 6v2, "Now is the acceptable time.  Behold, </a:t>
            </a:r>
            <a:r>
              <a:rPr lang="en-US" u="sng" baseline="0" noProof="0" dirty="0" smtClean="0"/>
              <a:t>NOW IS THE DAY</a:t>
            </a:r>
            <a:r>
              <a:rPr lang="en-US" baseline="0" noProof="0" dirty="0" smtClean="0"/>
              <a:t> of salvation" ?</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a:t>
            </a:r>
            <a:r>
              <a:rPr lang="en-US" b="1" baseline="0" noProof="0" dirty="0" smtClean="0"/>
              <a:t>3</a:t>
            </a:r>
            <a:r>
              <a:rPr lang="en-US" b="1" baseline="30000" noProof="0" dirty="0" smtClean="0"/>
              <a:t>rd</a:t>
            </a:r>
            <a:r>
              <a:rPr lang="en-US" baseline="0" noProof="0" dirty="0" smtClean="0"/>
              <a:t>) Jesus never used the image of fishing with a rod.</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The net of interconnected </a:t>
            </a:r>
            <a:r>
              <a:rPr lang="en-US" baseline="0" noProof="0" dirty="0" smtClean="0"/>
              <a:t>truth </a:t>
            </a:r>
            <a:r>
              <a:rPr lang="en-US" baseline="0" noProof="0" dirty="0" smtClean="0"/>
              <a:t>is reasonable, not like the bait and hook of deceit.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baseline="0" noProof="0" dirty="0" smtClean="0"/>
              <a:t>		We </a:t>
            </a:r>
            <a:r>
              <a:rPr lang="en-US" baseline="0" noProof="0" dirty="0" smtClean="0"/>
              <a:t>bring </a:t>
            </a:r>
            <a:r>
              <a:rPr lang="en-US" baseline="0" noProof="0" dirty="0" smtClean="0"/>
              <a:t>people </a:t>
            </a:r>
            <a:r>
              <a:rPr lang="en-US" u="sng" baseline="0" noProof="0" dirty="0" smtClean="0"/>
              <a:t>ALIVE AND CONSCIOUS</a:t>
            </a:r>
            <a:r>
              <a:rPr lang="en-US" baseline="0" noProof="0" dirty="0" smtClean="0"/>
              <a:t> </a:t>
            </a:r>
            <a:r>
              <a:rPr lang="en-US" baseline="0" noProof="0" dirty="0" smtClean="0"/>
              <a:t>to </a:t>
            </a:r>
            <a:r>
              <a:rPr lang="en-US" baseline="0" noProof="0" dirty="0" smtClean="0"/>
              <a:t>Christ.</a:t>
            </a: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Let’s not be </a:t>
            </a:r>
            <a:r>
              <a:rPr lang="en-US" baseline="0" noProof="0" dirty="0" smtClean="0"/>
              <a:t>afraid and </a:t>
            </a:r>
            <a:r>
              <a:rPr lang="en-US" baseline="0" noProof="0" dirty="0" smtClean="0"/>
              <a:t>start </a:t>
            </a:r>
            <a:r>
              <a:rPr lang="en-US" baseline="0" noProof="0" dirty="0" smtClean="0"/>
              <a:t>today.</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27</a:t>
            </a:fld>
            <a:endParaRPr lang="fr-FR"/>
          </a:p>
        </p:txBody>
      </p:sp>
    </p:spTree>
    <p:extLst>
      <p:ext uri="{BB962C8B-B14F-4D97-AF65-F5344CB8AC3E}">
        <p14:creationId xmlns:p14="http://schemas.microsoft.com/office/powerpoint/2010/main" val="1880588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How did Jesus bring thousands</a:t>
            </a:r>
            <a:r>
              <a:rPr lang="en-US" baseline="0" noProof="0" dirty="0" smtClean="0"/>
              <a:t> of people to trust Him in just three short years ?</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In the same story related by Luke 5v1-11 there are at least seven </a:t>
            </a:r>
            <a:r>
              <a:rPr lang="en-US" sz="1200" b="1" i="1" u="sng" strike="noStrike" kern="1200" baseline="0" dirty="0" smtClean="0">
                <a:solidFill>
                  <a:schemeClr val="tx1"/>
                </a:solidFill>
                <a:latin typeface="+mn-lt"/>
                <a:ea typeface="+mn-ea"/>
                <a:cs typeface="+mn-cs"/>
              </a:rPr>
              <a:t>Methods of the Master</a:t>
            </a:r>
            <a:r>
              <a:rPr lang="en-US" sz="1200" b="0" i="0" u="none" strike="noStrike" kern="1200" baseline="0" dirty="0" smtClean="0">
                <a:solidFill>
                  <a:schemeClr val="tx1"/>
                </a:solidFill>
                <a:latin typeface="+mn-lt"/>
                <a:ea typeface="+mn-ea"/>
                <a:cs typeface="+mn-cs"/>
              </a:rPr>
              <a: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endParaRPr lang="en-US" sz="1200" b="0" i="0" u="none" strike="noStrike" kern="1200" baseline="0" dirty="0" smtClean="0">
              <a:solidFill>
                <a:schemeClr val="tx1"/>
              </a:solidFill>
              <a:latin typeface="+mn-lt"/>
              <a:ea typeface="+mn-ea"/>
              <a:cs typeface="+mn-cs"/>
            </a:endParaRP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sz="1200" b="1" i="0" u="none" strike="noStrike" kern="1200" baseline="0" dirty="0" smtClean="0">
                <a:solidFill>
                  <a:schemeClr val="tx1"/>
                </a:solidFill>
                <a:latin typeface="+mn-lt"/>
                <a:ea typeface="+mn-ea"/>
                <a:cs typeface="+mn-cs"/>
              </a:rPr>
              <a:t>4</a:t>
            </a:r>
            <a:r>
              <a:rPr lang="en-US" sz="1200" b="1"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Jesus </a:t>
            </a:r>
            <a:r>
              <a:rPr lang="en-US" sz="1200" b="0" i="0" u="sng" strike="noStrike" kern="1200" baseline="0" dirty="0" smtClean="0">
                <a:solidFill>
                  <a:schemeClr val="tx1"/>
                </a:solidFill>
                <a:latin typeface="+mn-lt"/>
                <a:ea typeface="+mn-ea"/>
                <a:cs typeface="+mn-cs"/>
              </a:rPr>
              <a:t>INVITED HIMSELF</a:t>
            </a:r>
            <a:r>
              <a:rPr lang="en-US" sz="1200" b="0" i="0" u="none" strike="noStrike" kern="1200" baseline="0" dirty="0" smtClean="0">
                <a:solidFill>
                  <a:schemeClr val="tx1"/>
                </a:solidFill>
                <a:latin typeface="+mn-lt"/>
                <a:ea typeface="+mn-ea"/>
                <a:cs typeface="+mn-cs"/>
              </a:rPr>
              <a:t> into the life of Peter. </a:t>
            </a:r>
            <a:r>
              <a:rPr lang="en-US" sz="1200" b="1" i="0" u="none" strike="noStrike" kern="1200" baseline="0" dirty="0" smtClean="0">
                <a:solidFill>
                  <a:schemeClr val="tx1"/>
                </a:solidFill>
                <a:latin typeface="+mn-lt"/>
                <a:ea typeface="+mn-ea"/>
                <a:cs typeface="+mn-cs"/>
              </a:rPr>
              <a:t>[]</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He invite Himself into the lives of many people :  Mary and Joseph, the Temple Teachers, the Cities of Israel, </a:t>
            </a:r>
            <a:r>
              <a:rPr lang="en-US" sz="1200" b="0" i="0" u="none" strike="noStrike" kern="1200" baseline="0" dirty="0" err="1" smtClean="0">
                <a:solidFill>
                  <a:schemeClr val="tx1"/>
                </a:solidFill>
                <a:latin typeface="+mn-lt"/>
                <a:ea typeface="+mn-ea"/>
                <a:cs typeface="+mn-cs"/>
              </a:rPr>
              <a:t>Zachaeus</a:t>
            </a:r>
            <a:r>
              <a:rPr lang="en-US" sz="1200" b="0" i="0" u="none" strike="noStrike" kern="1200" baseline="0" dirty="0" smtClean="0">
                <a:solidFill>
                  <a:schemeClr val="tx1"/>
                </a:solidFill>
                <a:latin typeface="+mn-lt"/>
                <a:ea typeface="+mn-ea"/>
                <a:cs typeface="+mn-cs"/>
              </a:rPr>
              <a:t>, the Samaritan woman, Mary &amp; Martha, and others.  </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Did He ever invite anyone to dinner ? </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That’s because He was not “buying” converts with a meal.</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It makes us examine out methods of evangelism ! </a:t>
            </a: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endParaRPr lang="en-US" sz="1200" b="0" i="0" u="none" strike="noStrike" kern="1200" baseline="0" dirty="0" smtClean="0">
              <a:solidFill>
                <a:schemeClr val="tx1"/>
              </a:solidFill>
              <a:latin typeface="+mn-lt"/>
              <a:ea typeface="+mn-ea"/>
              <a:cs typeface="+mn-cs"/>
            </a:endParaRPr>
          </a:p>
          <a:p>
            <a:pPr marL="0" marR="0" indent="-171450" algn="l" defTabSz="109728" rtl="0" eaLnBrk="1" fontAlgn="auto" latinLnBrk="0" hangingPunct="1">
              <a:lnSpc>
                <a:spcPct val="100000"/>
              </a:lnSpc>
              <a:spcBef>
                <a:spcPts val="0"/>
              </a:spcBef>
              <a:spcAft>
                <a:spcPts val="0"/>
              </a:spcAft>
              <a:buClrTx/>
              <a:buSzTx/>
              <a:buFont typeface="Wingdings" pitchFamily="2" charset="2"/>
              <a:buChar char="Ø"/>
              <a:tabLst/>
              <a:defRPr/>
            </a:pPr>
            <a:r>
              <a:rPr lang="en-US" sz="1200" b="0" i="0" u="none" strike="noStrike" kern="1200" baseline="0" dirty="0" smtClean="0">
                <a:solidFill>
                  <a:schemeClr val="tx1"/>
                </a:solidFill>
                <a:latin typeface="+mn-lt"/>
                <a:ea typeface="+mn-ea"/>
                <a:cs typeface="+mn-cs"/>
              </a:rPr>
              <a:t>How </a:t>
            </a:r>
            <a:r>
              <a:rPr lang="en-US" sz="1200" b="0" i="0" u="none" strike="noStrike" kern="1200" baseline="0" dirty="0" smtClean="0">
                <a:solidFill>
                  <a:schemeClr val="tx1"/>
                </a:solidFill>
                <a:latin typeface="+mn-lt"/>
                <a:ea typeface="+mn-ea"/>
                <a:cs typeface="+mn-cs"/>
              </a:rPr>
              <a:t>can YOU invite yourself into someone's life this week ?</a:t>
            </a:r>
          </a:p>
          <a:p>
            <a:pPr marL="0" marR="0" indent="0" algn="l" defTabSz="109728" rtl="0" eaLnBrk="1" fontAlgn="auto" latinLnBrk="0" hangingPunct="1">
              <a:lnSpc>
                <a:spcPct val="100000"/>
              </a:lnSpc>
              <a:spcBef>
                <a:spcPts val="0"/>
              </a:spcBef>
              <a:spcAft>
                <a:spcPts val="0"/>
              </a:spcAft>
              <a:buClrTx/>
              <a:buSzTx/>
              <a:buFont typeface="Wingdings" pitchFamily="2" charset="2"/>
              <a:buNone/>
              <a:tabLst/>
              <a:defRPr/>
            </a:pPr>
            <a:r>
              <a:rPr lang="en-US" sz="1200" b="0" i="0" u="none" strike="noStrike" kern="1200" baseline="0" dirty="0" smtClean="0">
                <a:solidFill>
                  <a:schemeClr val="tx1"/>
                </a:solidFill>
                <a:latin typeface="+mn-lt"/>
                <a:ea typeface="+mn-ea"/>
                <a:cs typeface="+mn-cs"/>
              </a:rPr>
              <a:t>		It take some careful consideration, but it works.</a:t>
            </a:r>
          </a:p>
          <a:p>
            <a:pPr marL="0" indent="-171450" defTabSz="109728">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28</a:t>
            </a:fld>
            <a:endParaRPr lang="fr-FR"/>
          </a:p>
        </p:txBody>
      </p:sp>
    </p:spTree>
    <p:extLst>
      <p:ext uri="{BB962C8B-B14F-4D97-AF65-F5344CB8AC3E}">
        <p14:creationId xmlns:p14="http://schemas.microsoft.com/office/powerpoint/2010/main" val="1094026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Remember the deadly </a:t>
            </a:r>
            <a:r>
              <a:rPr lang="en-US" b="1" i="1" u="sng" noProof="0" dirty="0" smtClean="0"/>
              <a:t>storms</a:t>
            </a:r>
            <a:r>
              <a:rPr lang="en-US" baseline="0" noProof="0" dirty="0" smtClean="0"/>
              <a:t> on Galilee.</a:t>
            </a:r>
          </a:p>
          <a:p>
            <a:pPr marL="171450" indent="-171450" defTabSz="109728">
              <a:buFont typeface="Wingdings" pitchFamily="2" charset="2"/>
              <a:buChar char="Ø"/>
            </a:pPr>
            <a:endParaRPr lang="en-US" baseline="0" noProof="0" dirty="0" smtClean="0"/>
          </a:p>
          <a:p>
            <a:pPr marL="171450" indent="-171450" defTabSz="109728">
              <a:buFont typeface="Wingdings" pitchFamily="2" charset="2"/>
              <a:buChar char="Ø"/>
            </a:pPr>
            <a:r>
              <a:rPr lang="en-US" baseline="0" noProof="0" dirty="0" smtClean="0"/>
              <a:t>We </a:t>
            </a:r>
            <a:r>
              <a:rPr lang="en-US" baseline="0" noProof="0" dirty="0" smtClean="0"/>
              <a:t>know that Jesus went </a:t>
            </a:r>
            <a:r>
              <a:rPr lang="en-US" b="1" i="0" u="sng" baseline="0" noProof="0" dirty="0" smtClean="0"/>
              <a:t>with them</a:t>
            </a:r>
            <a:r>
              <a:rPr lang="en-US" baseline="0" noProof="0" dirty="0" smtClean="0"/>
              <a:t>, thanks to </a:t>
            </a:r>
            <a:r>
              <a:rPr lang="en-US" b="1" baseline="0" noProof="0" dirty="0" smtClean="0"/>
              <a:t>v8</a:t>
            </a:r>
            <a:r>
              <a:rPr lang="en-US" b="0" baseline="0" noProof="0" dirty="0" smtClean="0"/>
              <a:t> and that is a wonderful thought.</a:t>
            </a:r>
            <a:endParaRPr lang="en-US" baseline="0" noProof="0" dirty="0" smtClean="0"/>
          </a:p>
          <a:p>
            <a:pPr marL="171450" indent="-171450" defTabSz="109728">
              <a:buFont typeface="Wingdings" pitchFamily="2" charset="2"/>
              <a:buChar char="Ø"/>
            </a:pPr>
            <a:endParaRPr lang="en-US" baseline="0" noProof="0" dirty="0" smtClean="0"/>
          </a:p>
          <a:p>
            <a:pPr marL="171450" indent="-171450" defTabSz="109728">
              <a:buFont typeface="Wingdings" pitchFamily="2" charset="2"/>
              <a:buChar char="Ø"/>
            </a:pPr>
            <a:r>
              <a:rPr lang="en-US" baseline="0" noProof="0" dirty="0" smtClean="0"/>
              <a:t>But</a:t>
            </a:r>
            <a:r>
              <a:rPr lang="en-US" baseline="0" noProof="0" dirty="0" smtClean="0"/>
              <a:t>, it still took faith in Jesus that this His next request was a good idea.</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29</a:t>
            </a:fld>
            <a:endParaRPr lang="fr-FR"/>
          </a:p>
        </p:txBody>
      </p:sp>
    </p:spTree>
    <p:extLst>
      <p:ext uri="{BB962C8B-B14F-4D97-AF65-F5344CB8AC3E}">
        <p14:creationId xmlns:p14="http://schemas.microsoft.com/office/powerpoint/2010/main" val="245051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Wingdings" pitchFamily="2" charset="2"/>
              <a:buNone/>
            </a:pPr>
            <a:r>
              <a:rPr lang="en-US" noProof="0" dirty="0" smtClean="0"/>
              <a:t>When Jesus</a:t>
            </a:r>
            <a:r>
              <a:rPr lang="en-US" baseline="0" noProof="0" dirty="0" smtClean="0"/>
              <a:t> was here, everyone talked about Him.</a:t>
            </a:r>
          </a:p>
          <a:p>
            <a:pPr marL="0" indent="0" algn="ctr">
              <a:buFont typeface="Wingdings" pitchFamily="2" charset="2"/>
              <a:buNone/>
            </a:pPr>
            <a:endParaRPr lang="en-US" noProof="0" dirty="0" smtClean="0"/>
          </a:p>
          <a:p>
            <a:pPr marL="171450" indent="-171450">
              <a:buFont typeface="Wingdings" pitchFamily="2" charset="2"/>
              <a:buChar char="Ø"/>
            </a:pPr>
            <a:r>
              <a:rPr lang="en-US" noProof="0" dirty="0" smtClean="0"/>
              <a:t>Everyone talks about what </a:t>
            </a:r>
            <a:r>
              <a:rPr lang="en-US" noProof="0" dirty="0" smtClean="0"/>
              <a:t>is important</a:t>
            </a:r>
            <a:r>
              <a:rPr lang="en-US" baseline="0" noProof="0" dirty="0" smtClean="0"/>
              <a:t> to them</a:t>
            </a:r>
            <a:r>
              <a:rPr lang="en-US" noProof="0" dirty="0" smtClean="0"/>
              <a:t>.</a:t>
            </a:r>
          </a:p>
          <a:p>
            <a:pPr marL="171450" indent="-171450">
              <a:buFont typeface="Wingdings" pitchFamily="2" charset="2"/>
              <a:buChar char="Ø"/>
            </a:pPr>
            <a:endParaRPr lang="en-US" noProof="0" dirty="0" smtClean="0"/>
          </a:p>
          <a:p>
            <a:pPr marL="0" indent="0">
              <a:buFont typeface="Wingdings" pitchFamily="2" charset="2"/>
              <a:buNone/>
            </a:pPr>
            <a:r>
              <a:rPr lang="en-US" baseline="0" noProof="0" dirty="0" smtClean="0"/>
              <a:t>     </a:t>
            </a:r>
            <a:r>
              <a:rPr lang="en-US" noProof="0" dirty="0" smtClean="0"/>
              <a:t>Is it soccer</a:t>
            </a:r>
            <a:r>
              <a:rPr lang="en-US" baseline="0" noProof="0" dirty="0" smtClean="0"/>
              <a:t> for you ?  …or your next vacation </a:t>
            </a:r>
            <a:r>
              <a:rPr lang="en-US" baseline="0" noProof="0" dirty="0" smtClean="0"/>
              <a:t>?</a:t>
            </a:r>
          </a:p>
          <a:p>
            <a:pPr marL="0" indent="0">
              <a:buFont typeface="Wingdings" pitchFamily="2" charset="2"/>
              <a:buNone/>
            </a:pPr>
            <a:endParaRPr lang="en-US" baseline="0" noProof="0" dirty="0" smtClean="0"/>
          </a:p>
          <a:p>
            <a:pPr marL="0" indent="0">
              <a:buFont typeface="Wingdings" pitchFamily="2" charset="2"/>
              <a:buNone/>
            </a:pPr>
            <a:r>
              <a:rPr lang="en-US" baseline="0" noProof="0" dirty="0" smtClean="0"/>
              <a:t>     Let’s talk about Jesus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a:t>
            </a:fld>
            <a:endParaRPr lang="fr-FR"/>
          </a:p>
        </p:txBody>
      </p:sp>
    </p:spTree>
    <p:extLst>
      <p:ext uri="{BB962C8B-B14F-4D97-AF65-F5344CB8AC3E}">
        <p14:creationId xmlns:p14="http://schemas.microsoft.com/office/powerpoint/2010/main" val="2134070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Jesus </a:t>
            </a:r>
            <a:r>
              <a:rPr lang="en-US" u="sng" noProof="0" dirty="0" smtClean="0"/>
              <a:t>LEFT HIS COMFORT</a:t>
            </a:r>
            <a:r>
              <a:rPr lang="en-US" noProof="0" dirty="0" smtClean="0"/>
              <a:t> in Heaven “to seek and to save that which was lost” according to Luke 19v10.</a:t>
            </a:r>
          </a:p>
          <a:p>
            <a:pPr marL="0" indent="0" defTabSz="109728">
              <a:buFont typeface="Wingdings" pitchFamily="2" charset="2"/>
              <a:buNone/>
            </a:pPr>
            <a:r>
              <a:rPr lang="en-US" noProof="0" dirty="0" smtClean="0"/>
              <a:t>		This is the</a:t>
            </a:r>
            <a:r>
              <a:rPr lang="en-US" baseline="0" noProof="0" dirty="0" smtClean="0"/>
              <a:t> </a:t>
            </a:r>
            <a:r>
              <a:rPr lang="en-US" b="1" baseline="0" noProof="0" dirty="0" smtClean="0"/>
              <a:t>5</a:t>
            </a:r>
            <a:r>
              <a:rPr lang="en-US" b="1" baseline="30000" noProof="0" dirty="0" smtClean="0"/>
              <a:t>th</a:t>
            </a:r>
            <a:r>
              <a:rPr lang="en-US" baseline="0" noProof="0" dirty="0" smtClean="0"/>
              <a:t> </a:t>
            </a:r>
            <a:r>
              <a:rPr lang="en-US" b="1" i="1" u="sng" noProof="0" dirty="0" smtClean="0"/>
              <a:t>Method of the Master</a:t>
            </a:r>
            <a:r>
              <a:rPr lang="en-US" noProof="0" dirty="0" smtClean="0"/>
              <a:t> in the same story.</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It </a:t>
            </a:r>
            <a:r>
              <a:rPr lang="en-US" noProof="0" dirty="0" smtClean="0"/>
              <a:t>was a surprising request in the heat of the day. </a:t>
            </a:r>
            <a:r>
              <a:rPr lang="en-US" b="1" noProof="0" dirty="0" smtClean="0"/>
              <a:t>[]</a:t>
            </a:r>
          </a:p>
          <a:p>
            <a:pPr marL="0" indent="0" defTabSz="109728">
              <a:buFont typeface="Wingdings" pitchFamily="2" charset="2"/>
              <a:buNone/>
            </a:pPr>
            <a:r>
              <a:rPr lang="en-US" noProof="0" dirty="0" smtClean="0"/>
              <a:t>		The fish see the boat and the net.</a:t>
            </a:r>
          </a:p>
          <a:p>
            <a:pPr marL="0" indent="0" defTabSz="109728">
              <a:buFont typeface="Wingdings" pitchFamily="2" charset="2"/>
              <a:buNone/>
            </a:pPr>
            <a:r>
              <a:rPr lang="en-US" noProof="0" dirty="0" smtClean="0"/>
              <a:t>		It’s hot and they had worked all night</a:t>
            </a:r>
            <a:r>
              <a:rPr lang="en-US" baseline="0" noProof="0" dirty="0" smtClean="0"/>
              <a:t> according to v5.</a:t>
            </a:r>
            <a:endParaRPr lang="en-US" noProof="0" dirty="0" smtClean="0"/>
          </a:p>
          <a:p>
            <a:pPr marL="0" indent="0" defTabSz="109728">
              <a:buFont typeface="Wingdings" pitchFamily="2" charset="2"/>
              <a:buNone/>
            </a:pPr>
            <a:r>
              <a:rPr lang="en-US" noProof="0" dirty="0" smtClean="0"/>
              <a:t>		Would you hesitate as Peter did ?</a:t>
            </a:r>
          </a:p>
          <a:p>
            <a:pPr marL="0" indent="0" defTabSz="109728">
              <a:buFont typeface="Wingdings" pitchFamily="2" charset="2"/>
              <a:buNone/>
            </a:pPr>
            <a:r>
              <a:rPr lang="en-US" noProof="0" dirty="0" smtClean="0"/>
              <a:t>		Would you have gone ?  </a:t>
            </a:r>
          </a:p>
          <a:p>
            <a:pPr marL="0" indent="0" defTabSz="109728">
              <a:buFont typeface="Wingdings" pitchFamily="2" charset="2"/>
              <a:buNone/>
            </a:pPr>
            <a:r>
              <a:rPr lang="en-US" noProof="0" dirty="0" smtClean="0"/>
              <a:t>		Why did Peter say he would do it ? </a:t>
            </a:r>
          </a:p>
          <a:p>
            <a:pPr marL="0" indent="0" defTabSz="109728">
              <a:buFont typeface="Wingdings" pitchFamily="2" charset="2"/>
              <a:buNone/>
            </a:pPr>
            <a:r>
              <a:rPr lang="en-US" noProof="0" dirty="0" smtClean="0"/>
              <a:t>		The obedience at Jesus’ Word led to a</a:t>
            </a:r>
            <a:r>
              <a:rPr lang="en-US" baseline="0" noProof="0" dirty="0" smtClean="0"/>
              <a:t> wonderful blessing.</a:t>
            </a:r>
            <a:endParaRPr lang="en-US" noProof="0" dirty="0" smtClean="0"/>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Are </a:t>
            </a:r>
            <a:r>
              <a:rPr lang="en-US" noProof="0" dirty="0" smtClean="0"/>
              <a:t>you willing to go out in “deep waters” to fish for men, following Jesus’ model ?</a:t>
            </a:r>
          </a:p>
          <a:p>
            <a:pPr marL="0" indent="0" defTabSz="109728">
              <a:buFont typeface="Wingdings" pitchFamily="2" charset="2"/>
              <a:buNone/>
            </a:pPr>
            <a:r>
              <a:rPr lang="en-US" noProof="0" dirty="0" smtClean="0"/>
              <a:t>		Jesus didn’t wait in the Temple for the lost to find Him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30</a:t>
            </a:fld>
            <a:endParaRPr lang="fr-FR"/>
          </a:p>
        </p:txBody>
      </p:sp>
    </p:spTree>
    <p:extLst>
      <p:ext uri="{BB962C8B-B14F-4D97-AF65-F5344CB8AC3E}">
        <p14:creationId xmlns:p14="http://schemas.microsoft.com/office/powerpoint/2010/main" val="2097753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Every</a:t>
            </a:r>
            <a:r>
              <a:rPr lang="en-US" baseline="0" noProof="0" dirty="0" smtClean="0"/>
              <a:t> physical and visible miracle Jesus did was to reveal a spiritual and invisible reality.</a:t>
            </a:r>
          </a:p>
          <a:p>
            <a:pPr marL="0" indent="0" defTabSz="109728">
              <a:buFont typeface="Wingdings" pitchFamily="2" charset="2"/>
              <a:buNone/>
            </a:pPr>
            <a:r>
              <a:rPr lang="en-US" baseline="0" noProof="0" dirty="0" smtClean="0"/>
              <a:t>		Healing the blind, leprous, lame and deaf was not only for compassion, but to teach about invisible spiritual realities.</a:t>
            </a:r>
          </a:p>
          <a:p>
            <a:pPr marL="171450" indent="-171450" defTabSz="109728">
              <a:buFont typeface="Wingdings" pitchFamily="2" charset="2"/>
              <a:buChar char="Ø"/>
            </a:pPr>
            <a:r>
              <a:rPr lang="en-US" baseline="0" noProof="0" dirty="0" smtClean="0"/>
              <a:t>So </a:t>
            </a:r>
            <a:r>
              <a:rPr lang="en-US" baseline="0" noProof="0" dirty="0" smtClean="0"/>
              <a:t>fishing for men depends on God </a:t>
            </a:r>
            <a:r>
              <a:rPr lang="en-US" baseline="0" noProof="0" dirty="0" smtClean="0"/>
              <a:t>to bring </a:t>
            </a:r>
            <a:r>
              <a:rPr lang="en-US" baseline="0" noProof="0" dirty="0" smtClean="0"/>
              <a:t>them across our path.</a:t>
            </a:r>
          </a:p>
          <a:p>
            <a:pPr marL="0" indent="0" defTabSz="109728">
              <a:buFont typeface="Wingdings" pitchFamily="2" charset="2"/>
              <a:buNone/>
            </a:pPr>
            <a:r>
              <a:rPr lang="en-US" baseline="0" noProof="0" dirty="0" smtClean="0"/>
              <a:t>	</a:t>
            </a:r>
            <a:endParaRPr lang="en-US" baseline="0" noProof="0" dirty="0" smtClean="0"/>
          </a:p>
          <a:p>
            <a:pPr marL="0" indent="0" defTabSz="109728">
              <a:buFont typeface="Wingdings" pitchFamily="2" charset="2"/>
              <a:buNone/>
            </a:pPr>
            <a:r>
              <a:rPr lang="en-US" baseline="0" noProof="0" dirty="0" smtClean="0"/>
              <a:t>	</a:t>
            </a:r>
            <a:r>
              <a:rPr lang="en-US" baseline="0" noProof="0" dirty="0" smtClean="0"/>
              <a:t>	Peter’s net broke because he was not prepared. </a:t>
            </a:r>
            <a:r>
              <a:rPr lang="en-US" b="1" baseline="0" noProof="0" dirty="0" smtClean="0"/>
              <a:t>[]</a:t>
            </a:r>
          </a:p>
          <a:p>
            <a:pPr marL="0" indent="0" defTabSz="109728">
              <a:buFont typeface="Wingdings" pitchFamily="2" charset="2"/>
              <a:buNone/>
            </a:pPr>
            <a:r>
              <a:rPr lang="en-US" b="0" noProof="0" dirty="0" smtClean="0"/>
              <a:t>		Are you ready with a strong net of Gospel</a:t>
            </a:r>
            <a:r>
              <a:rPr lang="en-US" b="0" baseline="0" noProof="0" dirty="0" smtClean="0"/>
              <a:t> truths to draw people to Christ, or will your net brake ?</a:t>
            </a:r>
          </a:p>
          <a:p>
            <a:pPr marL="0" indent="-171450" defTabSz="109728">
              <a:buFont typeface="Wingdings" pitchFamily="2" charset="2"/>
              <a:buChar char="Ø"/>
            </a:pPr>
            <a:endParaRPr lang="en-US" b="0" baseline="0" noProof="0" dirty="0" smtClean="0"/>
          </a:p>
          <a:p>
            <a:pPr marL="0" indent="-171450" defTabSz="109728">
              <a:buFont typeface="Wingdings" pitchFamily="2" charset="2"/>
              <a:buChar char="Ø"/>
            </a:pPr>
            <a:r>
              <a:rPr lang="en-US" b="0" baseline="0" noProof="0" dirty="0" smtClean="0"/>
              <a:t>Here </a:t>
            </a:r>
            <a:r>
              <a:rPr lang="en-US" b="0" baseline="0" noProof="0" dirty="0" smtClean="0"/>
              <a:t>we see the </a:t>
            </a:r>
            <a:r>
              <a:rPr lang="en-US" b="1" baseline="0" noProof="0" dirty="0" smtClean="0"/>
              <a:t>6</a:t>
            </a:r>
            <a:r>
              <a:rPr lang="en-US" b="1" baseline="30000" noProof="0" dirty="0" smtClean="0"/>
              <a:t>th</a:t>
            </a:r>
            <a:r>
              <a:rPr lang="en-US" b="0" baseline="0" noProof="0" dirty="0" smtClean="0"/>
              <a:t> </a:t>
            </a:r>
            <a:r>
              <a:rPr lang="en-US" b="1" i="1" u="sng" baseline="0" noProof="0" dirty="0" smtClean="0"/>
              <a:t>Method of the Master</a:t>
            </a:r>
            <a:r>
              <a:rPr lang="en-US" b="0" baseline="0" noProof="0" dirty="0" smtClean="0"/>
              <a:t> which is </a:t>
            </a:r>
            <a:r>
              <a:rPr lang="en-US" b="0" u="sng" baseline="0" noProof="0" dirty="0" smtClean="0"/>
              <a:t>TOTAL DEPENDENCE ON HIM</a:t>
            </a:r>
            <a:r>
              <a:rPr lang="en-US" b="0" u="none" baseline="0" noProof="0" dirty="0" smtClean="0"/>
              <a:t>.</a:t>
            </a:r>
            <a:endParaRPr lang="en-US" b="0" baseline="0" noProof="0" dirty="0" smtClean="0"/>
          </a:p>
          <a:p>
            <a:pPr marL="0" indent="0" defTabSz="109728">
              <a:buFont typeface="Wingdings" pitchFamily="2" charset="2"/>
              <a:buNone/>
            </a:pPr>
            <a:r>
              <a:rPr lang="en-US" b="0" baseline="0" noProof="0" dirty="0" smtClean="0"/>
              <a:t>	We don’t need to draw a crowd with popular music or lower our standards to please the world.</a:t>
            </a: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31</a:t>
            </a:fld>
            <a:endParaRPr lang="fr-FR"/>
          </a:p>
        </p:txBody>
      </p:sp>
    </p:spTree>
    <p:extLst>
      <p:ext uri="{BB962C8B-B14F-4D97-AF65-F5344CB8AC3E}">
        <p14:creationId xmlns:p14="http://schemas.microsoft.com/office/powerpoint/2010/main" val="895655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b="1" i="0" u="sng" noProof="0" dirty="0" smtClean="0"/>
              <a:t>Side</a:t>
            </a:r>
            <a:r>
              <a:rPr lang="en-US" b="1" i="0" u="sng" baseline="0" noProof="0" dirty="0" smtClean="0"/>
              <a:t> by side</a:t>
            </a:r>
            <a:r>
              <a:rPr lang="en-US" b="1" i="0" u="none" baseline="0" noProof="0" dirty="0" smtClean="0"/>
              <a:t> </a:t>
            </a:r>
            <a:r>
              <a:rPr lang="en-US" baseline="0" noProof="0" dirty="0" smtClean="0"/>
              <a:t>with Jesus, Peter pulled in the net full of fish.</a:t>
            </a:r>
          </a:p>
          <a:p>
            <a:pPr marL="0" indent="0" defTabSz="109728">
              <a:buFont typeface="Wingdings" pitchFamily="2" charset="2"/>
              <a:buNone/>
            </a:pPr>
            <a:r>
              <a:rPr lang="en-US" noProof="0" dirty="0" smtClean="0"/>
              <a:t>	</a:t>
            </a:r>
            <a:r>
              <a:rPr lang="en-US" b="1" i="1" u="sng" noProof="0" dirty="0" smtClean="0"/>
              <a:t>The</a:t>
            </a:r>
            <a:r>
              <a:rPr lang="en-US" b="1" i="1" u="sng" baseline="0" noProof="0" dirty="0" smtClean="0"/>
              <a:t> net broke</a:t>
            </a:r>
            <a:r>
              <a:rPr lang="en-US" baseline="0" noProof="0" dirty="0" smtClean="0"/>
              <a:t>, reminding us that Peter was not ready for such a harvest.</a:t>
            </a:r>
          </a:p>
          <a:p>
            <a:pPr marL="0" indent="0" defTabSz="109728">
              <a:buFont typeface="Wingdings" pitchFamily="2" charset="2"/>
              <a:buNone/>
            </a:pPr>
            <a:r>
              <a:rPr lang="en-US" baseline="0" noProof="0" dirty="0" smtClean="0"/>
              <a:t>	</a:t>
            </a:r>
            <a:r>
              <a:rPr lang="en-US" b="1" i="0" u="sng" baseline="0" noProof="0" dirty="0" smtClean="0"/>
              <a:t>That reminds us</a:t>
            </a:r>
            <a:r>
              <a:rPr lang="en-US" b="0" i="0" u="none" baseline="0" noProof="0" dirty="0" smtClean="0"/>
              <a:t> </a:t>
            </a:r>
            <a:r>
              <a:rPr lang="en-US" baseline="0" noProof="0" dirty="0" smtClean="0"/>
              <a:t>we need a net of biblical truths well sown together to harvest souls.</a:t>
            </a:r>
            <a:endParaRPr lang="en-US" noProof="0" dirty="0" smtClean="0"/>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Most </a:t>
            </a:r>
            <a:r>
              <a:rPr lang="en-US" noProof="0" dirty="0" smtClean="0"/>
              <a:t>of all, Peter suddenly </a:t>
            </a:r>
            <a:r>
              <a:rPr lang="en-US" b="1" i="1" u="sng" noProof="0" dirty="0" smtClean="0"/>
              <a:t>realized Who</a:t>
            </a:r>
            <a:r>
              <a:rPr lang="en-US" noProof="0" dirty="0" smtClean="0"/>
              <a:t> was</a:t>
            </a:r>
            <a:r>
              <a:rPr lang="en-US" baseline="0" noProof="0" dirty="0" smtClean="0"/>
              <a:t> in the boat with him !</a:t>
            </a:r>
          </a:p>
          <a:p>
            <a:pPr marL="0" indent="0" defTabSz="109728">
              <a:buFont typeface="Wingdings" pitchFamily="2" charset="2"/>
              <a:buNone/>
            </a:pPr>
            <a:r>
              <a:rPr lang="en-US" baseline="0" noProof="0" dirty="0" smtClean="0"/>
              <a:t>	Peter was </a:t>
            </a:r>
            <a:r>
              <a:rPr lang="en-US" b="1" i="0" u="sng" baseline="0" noProof="0" dirty="0" smtClean="0"/>
              <a:t>bringing fish to Jesus’ feet</a:t>
            </a:r>
            <a:r>
              <a:rPr lang="en-US" baseline="0" noProof="0" dirty="0" smtClean="0"/>
              <a:t>, a beautiful picture for Fishers of Men.</a:t>
            </a:r>
          </a:p>
          <a:p>
            <a:pPr marL="0" indent="0" defTabSz="109728">
              <a:buFont typeface="Wingdings" pitchFamily="2" charset="2"/>
              <a:buNone/>
            </a:pPr>
            <a:r>
              <a:rPr lang="en-US" baseline="0" noProof="0" dirty="0" smtClean="0"/>
              <a:t>	</a:t>
            </a:r>
            <a:r>
              <a:rPr lang="en-US" b="1" i="1" u="sng" baseline="0" noProof="0" dirty="0" smtClean="0"/>
              <a:t>We do not save anyone</a:t>
            </a:r>
            <a:r>
              <a:rPr lang="en-US" baseline="0" noProof="0" dirty="0" smtClean="0"/>
              <a:t>; we only bring them to the Savior.</a:t>
            </a:r>
          </a:p>
          <a:p>
            <a:pPr marL="0" indent="0" defTabSz="109728">
              <a:buFont typeface="Wingdings" pitchFamily="2" charset="2"/>
              <a:buNone/>
            </a:pPr>
            <a:r>
              <a:rPr lang="en-US" b="1" i="0" u="sng" baseline="0" noProof="0" dirty="0" smtClean="0"/>
              <a:t>Remember</a:t>
            </a:r>
            <a:r>
              <a:rPr lang="en-US" baseline="0" noProof="0" dirty="0" smtClean="0"/>
              <a:t> how Philip brought Nathanael to Jesus.  He didn’t argue with Nathanael to get him saved.</a:t>
            </a:r>
          </a:p>
          <a:p>
            <a:pPr marL="0" indent="0" defTabSz="109728">
              <a:buFont typeface="Wingdings" pitchFamily="2" charset="2"/>
              <a:buNone/>
            </a:pPr>
            <a:r>
              <a:rPr lang="en-US" baseline="0" noProof="0" dirty="0" smtClean="0"/>
              <a:t>	</a:t>
            </a:r>
            <a:r>
              <a:rPr lang="en-US" b="1" i="1" u="sng" baseline="0" noProof="0" dirty="0" smtClean="0"/>
              <a:t>Jesus takes over</a:t>
            </a:r>
            <a:r>
              <a:rPr lang="en-US" baseline="0" noProof="0" dirty="0" smtClean="0"/>
              <a:t> when we bring someone to Him</a:t>
            </a:r>
          </a:p>
          <a:p>
            <a:pPr marL="0" indent="0" defTabSz="109728">
              <a:buFont typeface="Wingdings" pitchFamily="2" charset="2"/>
              <a:buNone/>
            </a:pPr>
            <a:r>
              <a:rPr lang="en-US" baseline="0" noProof="0" dirty="0" smtClean="0"/>
              <a:t>	Never forget that </a:t>
            </a:r>
            <a:r>
              <a:rPr lang="en-US" b="1" i="1" u="sng" baseline="0" noProof="0" dirty="0" smtClean="0"/>
              <a:t>only the Savior can save</a:t>
            </a:r>
            <a:r>
              <a:rPr lang="en-US" baseline="0" noProof="0" dirty="0" smtClean="0"/>
              <a:t> a person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32</a:t>
            </a:fld>
            <a:endParaRPr lang="fr-FR"/>
          </a:p>
        </p:txBody>
      </p:sp>
    </p:spTree>
    <p:extLst>
      <p:ext uri="{BB962C8B-B14F-4D97-AF65-F5344CB8AC3E}">
        <p14:creationId xmlns:p14="http://schemas.microsoft.com/office/powerpoint/2010/main" val="4224686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Peter,</a:t>
            </a:r>
            <a:r>
              <a:rPr lang="en-US" baseline="0" noProof="0" dirty="0" smtClean="0"/>
              <a:t> Andrew, James and John </a:t>
            </a:r>
            <a:r>
              <a:rPr lang="en-US" baseline="0" noProof="0" dirty="0" smtClean="0"/>
              <a:t>now had </a:t>
            </a:r>
            <a:r>
              <a:rPr lang="en-US" baseline="0" noProof="0" dirty="0" smtClean="0"/>
              <a:t>a choice to make.</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Jesus </a:t>
            </a:r>
            <a:r>
              <a:rPr lang="en-US" baseline="0" noProof="0" dirty="0" smtClean="0"/>
              <a:t>said, “Don’t be afraid.  From now on you will be catching people alive.”</a:t>
            </a:r>
          </a:p>
          <a:p>
            <a:pPr marL="0" indent="0" defTabSz="109728">
              <a:buFont typeface="Wingdings" pitchFamily="2" charset="2"/>
              <a:buNone/>
            </a:pPr>
            <a:r>
              <a:rPr lang="en-US" baseline="0" noProof="0" dirty="0" smtClean="0"/>
              <a:t>		Could they receive Jesus’ forgiveness from sin and keep it all to themselves ?</a:t>
            </a:r>
          </a:p>
          <a:p>
            <a:pPr marL="0" indent="0" defTabSz="109728">
              <a:buFont typeface="Wingdings" pitchFamily="2" charset="2"/>
              <a:buNone/>
            </a:pPr>
            <a:r>
              <a:rPr lang="en-US" noProof="0" dirty="0" smtClean="0"/>
              <a:t>		This is a hard verse to handle.</a:t>
            </a:r>
            <a:r>
              <a:rPr lang="en-US" baseline="0" noProof="0" dirty="0" smtClean="0"/>
              <a:t> </a:t>
            </a:r>
            <a:r>
              <a:rPr lang="en-US" b="1" baseline="0" noProof="0" dirty="0" smtClean="0"/>
              <a:t>[]</a:t>
            </a:r>
          </a:p>
          <a:p>
            <a:pPr marL="0" indent="0" defTabSz="109728">
              <a:buFont typeface="Wingdings" pitchFamily="2" charset="2"/>
              <a:buNone/>
            </a:pPr>
            <a:r>
              <a:rPr lang="en-US" b="0" baseline="0" noProof="0" dirty="0" smtClean="0"/>
              <a:t>		What does it mean, “</a:t>
            </a:r>
            <a:r>
              <a:rPr lang="en-US" b="0" u="none" baseline="0" noProof="0" dirty="0" smtClean="0"/>
              <a:t>they left everything</a:t>
            </a:r>
            <a:r>
              <a:rPr lang="en-US" b="0" baseline="0" noProof="0" dirty="0" smtClean="0"/>
              <a:t>” ?</a:t>
            </a:r>
          </a:p>
          <a:p>
            <a:pPr marL="0" indent="0" defTabSz="109728">
              <a:buFont typeface="Wingdings" pitchFamily="2" charset="2"/>
              <a:buNone/>
            </a:pPr>
            <a:r>
              <a:rPr lang="en-US" b="0" baseline="0" noProof="0" dirty="0" smtClean="0"/>
              <a:t>		Why did they both bringing their boats up on the beach ?</a:t>
            </a:r>
          </a:p>
          <a:p>
            <a:pPr marL="0" indent="0" defTabSz="109728">
              <a:buFont typeface="Wingdings" pitchFamily="2" charset="2"/>
              <a:buNone/>
            </a:pPr>
            <a:r>
              <a:rPr lang="en-US" b="0" baseline="0" noProof="0" dirty="0" smtClean="0"/>
              <a:t>		Why do we see Jesus several times in their boat crossing the Sea of Galilee ?</a:t>
            </a:r>
          </a:p>
          <a:p>
            <a:pPr marL="0" indent="-171450" defTabSz="109728">
              <a:buFont typeface="Wingdings" pitchFamily="2" charset="2"/>
              <a:buChar char="Ø"/>
            </a:pPr>
            <a:r>
              <a:rPr lang="en-US" b="0" baseline="0" noProof="0" dirty="0" smtClean="0"/>
              <a:t>Jesus </a:t>
            </a:r>
            <a:r>
              <a:rPr lang="en-US" b="0" baseline="0" noProof="0" dirty="0" smtClean="0"/>
              <a:t>doesn’t call us to be poor beggars, but men and women who can earn our living AND leave it all to His service.</a:t>
            </a:r>
          </a:p>
          <a:p>
            <a:pPr marL="0" indent="0" defTabSz="109728">
              <a:buFont typeface="Wingdings" pitchFamily="2" charset="2"/>
              <a:buNone/>
            </a:pPr>
            <a:r>
              <a:rPr lang="en-US" b="0" baseline="0" noProof="0" dirty="0" smtClean="0"/>
              <a:t>		This is the </a:t>
            </a:r>
            <a:r>
              <a:rPr lang="en-US" b="1" baseline="0" noProof="0" dirty="0" smtClean="0"/>
              <a:t>7</a:t>
            </a:r>
            <a:r>
              <a:rPr lang="en-US" b="1" baseline="30000" noProof="0" dirty="0" smtClean="0"/>
              <a:t>th</a:t>
            </a:r>
            <a:r>
              <a:rPr lang="en-US" b="0" baseline="0" noProof="0" dirty="0" smtClean="0"/>
              <a:t> </a:t>
            </a:r>
            <a:r>
              <a:rPr lang="en-US" b="1" i="1" u="sng" baseline="0" noProof="0" dirty="0" smtClean="0"/>
              <a:t>Method of the Master</a:t>
            </a:r>
            <a:r>
              <a:rPr lang="en-US" b="0" baseline="0" noProof="0" dirty="0" smtClean="0"/>
              <a:t> to </a:t>
            </a:r>
            <a:r>
              <a:rPr lang="en-US" b="0" u="sng" baseline="0" noProof="0" dirty="0" smtClean="0"/>
              <a:t>CALL WORKING PEOPLE</a:t>
            </a:r>
            <a:r>
              <a:rPr lang="en-US" b="0" baseline="0" noProof="0" dirty="0" smtClean="0"/>
              <a:t> to be Fishers of </a:t>
            </a:r>
            <a:r>
              <a:rPr lang="en-US" b="0" baseline="0" noProof="0" dirty="0" smtClean="0"/>
              <a:t>Men, not create a “clergy”.</a:t>
            </a:r>
            <a:endParaRPr lang="en-US" b="0" baseline="0" noProof="0" dirty="0" smtClean="0"/>
          </a:p>
          <a:p>
            <a:pPr marL="0" indent="0" defTabSz="109728">
              <a:buFont typeface="Wingdings" pitchFamily="2" charset="2"/>
              <a:buNone/>
            </a:pPr>
            <a:r>
              <a:rPr lang="en-US" b="0" baseline="0" noProof="0" dirty="0" smtClean="0"/>
              <a:t>		</a:t>
            </a:r>
            <a:r>
              <a:rPr lang="en-US" b="0" baseline="0" noProof="0" dirty="0" smtClean="0"/>
              <a:t>Jesus didn’t choose priests, Levites </a:t>
            </a:r>
            <a:r>
              <a:rPr lang="en-US" b="0" baseline="0" noProof="0" dirty="0" smtClean="0"/>
              <a:t>or scribes as </a:t>
            </a:r>
            <a:r>
              <a:rPr lang="en-US" b="0" baseline="0" noProof="0" dirty="0" smtClean="0"/>
              <a:t>apostles.</a:t>
            </a:r>
            <a:endParaRPr lang="en-US" b="0"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33</a:t>
            </a:fld>
            <a:endParaRPr lang="fr-FR"/>
          </a:p>
        </p:txBody>
      </p:sp>
    </p:spTree>
    <p:extLst>
      <p:ext uri="{BB962C8B-B14F-4D97-AF65-F5344CB8AC3E}">
        <p14:creationId xmlns:p14="http://schemas.microsoft.com/office/powerpoint/2010/main" val="123441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baseline="0" noProof="0" dirty="0" smtClean="0"/>
              <a:t>Notice that Jesus had not said a word about Peter’s boat, so what should he do with it !</a:t>
            </a:r>
          </a:p>
          <a:p>
            <a:pPr marL="0" indent="0" defTabSz="109728">
              <a:buFont typeface="Wingdings" pitchFamily="2" charset="2"/>
              <a:buNone/>
            </a:pPr>
            <a:endParaRPr lang="en-US" baseline="0" noProof="0" dirty="0" smtClean="0"/>
          </a:p>
          <a:p>
            <a:pPr marL="171450" indent="-171450" defTabSz="109728">
              <a:buFont typeface="Wingdings" pitchFamily="2" charset="2"/>
              <a:buChar char="Ø"/>
            </a:pPr>
            <a:r>
              <a:rPr lang="en-US" baseline="0" noProof="0" dirty="0" smtClean="0"/>
              <a:t>Through </a:t>
            </a:r>
            <a:r>
              <a:rPr lang="en-US" baseline="0" noProof="0" dirty="0" smtClean="0"/>
              <a:t>the Gospels we see Jesus send Peter fishing to pay their taxes, so Peter had to work.</a:t>
            </a:r>
          </a:p>
          <a:p>
            <a:pPr marL="0" indent="0" defTabSz="109728">
              <a:buFont typeface="Wingdings" pitchFamily="2" charset="2"/>
              <a:buNone/>
            </a:pPr>
            <a:r>
              <a:rPr lang="en-US" baseline="0" noProof="0" dirty="0" smtClean="0"/>
              <a:t>		In another place, Jesus asked them what they had for lunch.</a:t>
            </a:r>
          </a:p>
          <a:p>
            <a:pPr marL="0" indent="0" defTabSz="109728">
              <a:buFont typeface="Wingdings" pitchFamily="2" charset="2"/>
              <a:buNone/>
            </a:pPr>
            <a:r>
              <a:rPr lang="en-US" baseline="0" noProof="0" dirty="0" smtClean="0"/>
              <a:t>		It was fish they had caught !</a:t>
            </a:r>
          </a:p>
          <a:p>
            <a:pPr marL="0" indent="0" defTabSz="109728">
              <a:buFont typeface="Wingdings" pitchFamily="2" charset="2"/>
              <a:buNone/>
            </a:pPr>
            <a:r>
              <a:rPr lang="en-US" baseline="0" noProof="0" dirty="0" smtClean="0"/>
              <a:t>		At last, he told them to bring what they caught for breakfast on the beach.</a:t>
            </a:r>
          </a:p>
          <a:p>
            <a:pPr marL="0" indent="0" defTabSz="109728">
              <a:buFont typeface="Wingdings" pitchFamily="2" charset="2"/>
              <a:buNone/>
            </a:pPr>
            <a:r>
              <a:rPr lang="en-US" baseline="0" noProof="0" dirty="0" smtClean="0"/>
              <a:t>		Rather than look down on work, Jesus elevates it to Heavenly service.</a:t>
            </a:r>
          </a:p>
          <a:p>
            <a:pPr marL="0" indent="0" defTabSz="109728">
              <a:buFont typeface="Wingdings" pitchFamily="2" charset="2"/>
              <a:buNone/>
            </a:pPr>
            <a:r>
              <a:rPr lang="en-US" baseline="0" noProof="0" dirty="0" smtClean="0"/>
              <a:t>		Washing dishes can be “divine service” for God.</a:t>
            </a:r>
          </a:p>
        </p:txBody>
      </p:sp>
      <p:sp>
        <p:nvSpPr>
          <p:cNvPr id="4" name="Slide Number Placeholder 3"/>
          <p:cNvSpPr>
            <a:spLocks noGrp="1"/>
          </p:cNvSpPr>
          <p:nvPr>
            <p:ph type="sldNum" sz="quarter" idx="10"/>
          </p:nvPr>
        </p:nvSpPr>
        <p:spPr/>
        <p:txBody>
          <a:bodyPr/>
          <a:lstStyle/>
          <a:p>
            <a:fld id="{DFE632BB-FDAE-46AD-AA66-78968FD932E6}" type="slidenum">
              <a:rPr lang="fr-FR" smtClean="0"/>
              <a:t>34</a:t>
            </a:fld>
            <a:endParaRPr lang="fr-FR"/>
          </a:p>
        </p:txBody>
      </p:sp>
    </p:spTree>
    <p:extLst>
      <p:ext uri="{BB962C8B-B14F-4D97-AF65-F5344CB8AC3E}">
        <p14:creationId xmlns:p14="http://schemas.microsoft.com/office/powerpoint/2010/main" val="3767681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 </a:t>
            </a:r>
            <a:r>
              <a:rPr lang="en-US" b="1" i="1" u="sng" noProof="0" dirty="0" smtClean="0"/>
              <a:t>Methods</a:t>
            </a:r>
            <a:r>
              <a:rPr lang="en-US" b="1" i="1" u="sng" baseline="0" noProof="0" dirty="0" smtClean="0"/>
              <a:t> of the Master</a:t>
            </a:r>
            <a:r>
              <a:rPr lang="en-US" baseline="0" noProof="0" dirty="0" smtClean="0"/>
              <a:t> can be seen in His sending (the Greek word for “apostle”) for ALL believers.</a:t>
            </a:r>
          </a:p>
          <a:p>
            <a:pPr marL="0" indent="0" defTabSz="109728">
              <a:buFont typeface="Wingdings" pitchFamily="2" charset="2"/>
              <a:buNone/>
            </a:pPr>
            <a:r>
              <a:rPr lang="en-US" baseline="0" noProof="0" dirty="0" smtClean="0"/>
              <a:t>		In fact, in the New Testament we read the names of </a:t>
            </a:r>
            <a:r>
              <a:rPr lang="en-US" baseline="0" noProof="0" dirty="0" smtClean="0"/>
              <a:t>many </a:t>
            </a:r>
            <a:r>
              <a:rPr lang="en-US" baseline="0" noProof="0" dirty="0" smtClean="0"/>
              <a:t>called “apostles”, like Paul, Barnabas, Andronicus, and </a:t>
            </a:r>
            <a:r>
              <a:rPr lang="en-US" baseline="0" noProof="0" dirty="0" err="1" smtClean="0"/>
              <a:t>Junia</a:t>
            </a:r>
            <a:r>
              <a:rPr lang="en-US" baseline="0" noProof="0" dirty="0" smtClean="0"/>
              <a:t>. </a:t>
            </a:r>
          </a:p>
          <a:p>
            <a:pPr marL="0" indent="0" defTabSz="109728">
              <a:buFont typeface="Wingdings" pitchFamily="2" charset="2"/>
              <a:buNone/>
            </a:pPr>
            <a:r>
              <a:rPr lang="en-US" baseline="0" noProof="0" dirty="0" smtClean="0"/>
              <a:t>		The first 11 plus Mathias had a special blessing being with Jesus before the Cross and thus will reign over Israel one day.</a:t>
            </a:r>
          </a:p>
          <a:p>
            <a:pPr marL="0" indent="-171450" defTabSz="109728">
              <a:buFont typeface="Wingdings" pitchFamily="2" charset="2"/>
              <a:buChar char="Ø"/>
            </a:pPr>
            <a:r>
              <a:rPr lang="en-US" baseline="0" noProof="0" dirty="0" smtClean="0"/>
              <a:t>In another story of the Gospels, Jesus reveals more of His Methods by spiritually gifting many to lead people to Him. </a:t>
            </a:r>
            <a:r>
              <a:rPr lang="en-US" b="1" baseline="0" noProof="0" dirty="0" smtClean="0"/>
              <a:t>[]</a:t>
            </a:r>
          </a:p>
          <a:p>
            <a:pPr marL="0" indent="0" defTabSz="109728">
              <a:buFont typeface="Wingdings" pitchFamily="2" charset="2"/>
              <a:buNone/>
            </a:pPr>
            <a:r>
              <a:rPr lang="en-US" b="1" baseline="0" noProof="0" dirty="0" smtClean="0"/>
              <a:t>		</a:t>
            </a:r>
            <a:r>
              <a:rPr lang="en-US" b="0" baseline="0" noProof="0" dirty="0" smtClean="0"/>
              <a:t>This </a:t>
            </a:r>
            <a:r>
              <a:rPr lang="en-US" b="1" baseline="0" noProof="0" dirty="0" smtClean="0"/>
              <a:t>8</a:t>
            </a:r>
            <a:r>
              <a:rPr lang="en-US" b="1" baseline="30000" noProof="0" dirty="0" smtClean="0"/>
              <a:t>th</a:t>
            </a:r>
            <a:r>
              <a:rPr lang="en-US" b="1" baseline="0" noProof="0" dirty="0" smtClean="0"/>
              <a:t> </a:t>
            </a:r>
            <a:r>
              <a:rPr lang="en-US" b="1" i="1" u="sng" baseline="0" noProof="0" dirty="0" smtClean="0"/>
              <a:t>Method of the Master</a:t>
            </a:r>
            <a:r>
              <a:rPr lang="en-US" b="0" baseline="0" noProof="0" dirty="0" smtClean="0"/>
              <a:t> was to  </a:t>
            </a:r>
            <a:r>
              <a:rPr lang="en-US" b="0" u="sng" baseline="0" noProof="0" dirty="0" smtClean="0"/>
              <a:t>SEND THEM TWO BY TWO</a:t>
            </a:r>
            <a:r>
              <a:rPr lang="en-US" b="0" baseline="0" noProof="0" dirty="0" smtClean="0"/>
              <a:t> into every city.  He did NOT say they must be two at every door, but two for fellowship in a far away place.</a:t>
            </a:r>
          </a:p>
          <a:p>
            <a:r>
              <a:rPr lang="en-US" b="0" baseline="0" noProof="0" dirty="0" smtClean="0"/>
              <a:t>     In Matthew 18v30 Jesus said, “</a:t>
            </a:r>
            <a:r>
              <a:rPr lang="en-US" sz="1200" kern="1200" dirty="0" smtClean="0">
                <a:solidFill>
                  <a:schemeClr val="tx1"/>
                </a:solidFill>
                <a:latin typeface="+mn-lt"/>
                <a:ea typeface="+mn-ea"/>
                <a:cs typeface="+mn-cs"/>
              </a:rPr>
              <a:t>For where two or three are gathered together in my name, there I am in the middle of them</a:t>
            </a:r>
            <a:r>
              <a:rPr lang="en-US" sz="1200" kern="1200" dirty="0" smtClean="0">
                <a:solidFill>
                  <a:schemeClr val="tx1"/>
                </a:solidFill>
                <a:latin typeface="+mn-lt"/>
                <a:ea typeface="+mn-ea"/>
                <a:cs typeface="+mn-cs"/>
              </a:rPr>
              <a:t>.”</a:t>
            </a:r>
            <a:endParaRPr lang="en-US" b="0" baseline="0" noProof="0" dirty="0" smtClean="0"/>
          </a:p>
          <a:p>
            <a:pPr marL="0" indent="-171450" defTabSz="109728">
              <a:buFont typeface="Wingdings" pitchFamily="2" charset="2"/>
              <a:buChar char="Ø"/>
            </a:pPr>
            <a:r>
              <a:rPr lang="en-US" b="0" baseline="0" noProof="0" dirty="0" smtClean="0"/>
              <a:t>Every </a:t>
            </a:r>
            <a:r>
              <a:rPr lang="en-US" b="0" baseline="0" noProof="0" dirty="0" smtClean="0"/>
              <a:t>Fisher of Men needs a local assembly for fellowship !</a:t>
            </a:r>
          </a:p>
          <a:p>
            <a:pPr marL="0" indent="0" defTabSz="109728">
              <a:buFont typeface="Wingdings" pitchFamily="2" charset="2"/>
              <a:buNone/>
            </a:pPr>
            <a:r>
              <a:rPr lang="en-US" b="0" baseline="0" noProof="0" dirty="0" smtClean="0"/>
              <a:t>		Are you faithful and united with your assembly ?</a:t>
            </a:r>
          </a:p>
        </p:txBody>
      </p:sp>
      <p:sp>
        <p:nvSpPr>
          <p:cNvPr id="4" name="Slide Number Placeholder 3"/>
          <p:cNvSpPr>
            <a:spLocks noGrp="1"/>
          </p:cNvSpPr>
          <p:nvPr>
            <p:ph type="sldNum" sz="quarter" idx="10"/>
          </p:nvPr>
        </p:nvSpPr>
        <p:spPr/>
        <p:txBody>
          <a:bodyPr/>
          <a:lstStyle/>
          <a:p>
            <a:fld id="{DFE632BB-FDAE-46AD-AA66-78968FD932E6}" type="slidenum">
              <a:rPr lang="fr-FR" smtClean="0"/>
              <a:t>35</a:t>
            </a:fld>
            <a:endParaRPr lang="fr-FR"/>
          </a:p>
        </p:txBody>
      </p:sp>
    </p:spTree>
    <p:extLst>
      <p:ext uri="{BB962C8B-B14F-4D97-AF65-F5344CB8AC3E}">
        <p14:creationId xmlns:p14="http://schemas.microsoft.com/office/powerpoint/2010/main" val="4182642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92024">
              <a:buFont typeface="Wingdings" pitchFamily="2" charset="2"/>
              <a:buNone/>
            </a:pPr>
            <a:r>
              <a:rPr lang="en-US" b="1" u="sng" noProof="0" dirty="0" smtClean="0"/>
              <a:t>Jesus came</a:t>
            </a:r>
            <a:r>
              <a:rPr lang="en-US" noProof="0" dirty="0" smtClean="0"/>
              <a:t> into the world with a mission.</a:t>
            </a:r>
          </a:p>
          <a:p>
            <a:pPr marL="0" indent="0" defTabSz="192024">
              <a:buFont typeface="Wingdings" pitchFamily="2" charset="2"/>
              <a:buNone/>
            </a:pPr>
            <a:endParaRPr lang="en-US" noProof="0" dirty="0" smtClean="0"/>
          </a:p>
          <a:p>
            <a:pPr marL="0" indent="0" defTabSz="192024">
              <a:buFont typeface="Wingdings" pitchFamily="2" charset="2"/>
              <a:buNone/>
            </a:pPr>
            <a:r>
              <a:rPr lang="en-US" b="1" i="1" noProof="0" dirty="0" smtClean="0"/>
              <a:t>Now it’s our turn</a:t>
            </a:r>
            <a:r>
              <a:rPr lang="en-US" noProof="0" dirty="0" smtClean="0"/>
              <a:t> to go</a:t>
            </a:r>
            <a:r>
              <a:rPr lang="en-US" baseline="0" noProof="0" dirty="0" smtClean="0"/>
              <a:t> !</a:t>
            </a:r>
          </a:p>
        </p:txBody>
      </p:sp>
      <p:sp>
        <p:nvSpPr>
          <p:cNvPr id="4" name="Slide Number Placeholder 3"/>
          <p:cNvSpPr>
            <a:spLocks noGrp="1"/>
          </p:cNvSpPr>
          <p:nvPr>
            <p:ph type="sldNum" sz="quarter" idx="10"/>
          </p:nvPr>
        </p:nvSpPr>
        <p:spPr/>
        <p:txBody>
          <a:bodyPr/>
          <a:lstStyle/>
          <a:p>
            <a:fld id="{DFE632BB-FDAE-46AD-AA66-78968FD932E6}" type="slidenum">
              <a:rPr lang="fr-FR" smtClean="0"/>
              <a:t>36</a:t>
            </a:fld>
            <a:endParaRPr lang="fr-FR"/>
          </a:p>
        </p:txBody>
      </p:sp>
    </p:spTree>
    <p:extLst>
      <p:ext uri="{BB962C8B-B14F-4D97-AF65-F5344CB8AC3E}">
        <p14:creationId xmlns:p14="http://schemas.microsoft.com/office/powerpoint/2010/main" val="2736467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1450" defTabSz="109728">
              <a:buFont typeface="Wingdings" pitchFamily="2" charset="2"/>
              <a:buChar char="Ø"/>
            </a:pPr>
            <a:r>
              <a:rPr lang="en-US" noProof="0" dirty="0" smtClean="0"/>
              <a:t>We have local mission committees and national mission agencies, but Who should</a:t>
            </a:r>
            <a:r>
              <a:rPr lang="en-US" baseline="0" noProof="0" dirty="0" smtClean="0"/>
              <a:t> be sending workers ?</a:t>
            </a:r>
          </a:p>
          <a:p>
            <a:pPr marL="0" indent="0" defTabSz="109728">
              <a:buFont typeface="Wingdings" pitchFamily="2" charset="2"/>
              <a:buNone/>
            </a:pPr>
            <a:r>
              <a:rPr lang="en-US" baseline="0" noProof="0" dirty="0" smtClean="0"/>
              <a:t>		God’s Word is abundantly plain.</a:t>
            </a:r>
          </a:p>
          <a:p>
            <a:pPr marL="0" indent="0" defTabSz="109728">
              <a:buFont typeface="Wingdings" pitchFamily="2" charset="2"/>
              <a:buNone/>
            </a:pPr>
            <a:r>
              <a:rPr lang="en-US" baseline="0" noProof="0" dirty="0" smtClean="0"/>
              <a:t>		In Acts 13v2 “The Holy Spirit said, “Separate Barnabas and Saul for me, for the work to which I have called them.”</a:t>
            </a:r>
          </a:p>
          <a:p>
            <a:pPr marL="0" indent="0" defTabSz="109728">
              <a:buFont typeface="Wingdings" pitchFamily="2" charset="2"/>
              <a:buNone/>
            </a:pPr>
            <a:r>
              <a:rPr lang="en-US" baseline="0" noProof="0" dirty="0" smtClean="0"/>
              <a:t>		If someone has not BECOME a Fisher of Men at home, we should not take the Lord’s place and send them out.</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In </a:t>
            </a:r>
            <a:r>
              <a:rPr lang="en-US" noProof="0" dirty="0" smtClean="0"/>
              <a:t>the same context of the last verse</a:t>
            </a:r>
            <a:r>
              <a:rPr lang="en-US" baseline="0" noProof="0" dirty="0" smtClean="0"/>
              <a:t> we read, the </a:t>
            </a:r>
            <a:r>
              <a:rPr lang="en-US" b="1" baseline="0" noProof="0" dirty="0" smtClean="0"/>
              <a:t>9</a:t>
            </a:r>
            <a:r>
              <a:rPr lang="en-US" b="1" baseline="30000" noProof="0" dirty="0" smtClean="0"/>
              <a:t>th</a:t>
            </a:r>
            <a:r>
              <a:rPr lang="en-US" baseline="0" noProof="0" dirty="0" smtClean="0"/>
              <a:t> </a:t>
            </a:r>
            <a:r>
              <a:rPr lang="en-US" b="1" i="1" u="sng" baseline="0" noProof="0" dirty="0" smtClean="0"/>
              <a:t>Method of the Master </a:t>
            </a:r>
            <a:r>
              <a:rPr lang="en-US" baseline="0" noProof="0" dirty="0" smtClean="0"/>
              <a:t>is to involve us ALL in prayer to God. </a:t>
            </a:r>
            <a:r>
              <a:rPr lang="en-US" b="1" baseline="0" noProof="0" dirty="0" smtClean="0"/>
              <a:t>[]</a:t>
            </a:r>
          </a:p>
          <a:p>
            <a:pPr marL="0" indent="0" defTabSz="109728">
              <a:buFont typeface="Wingdings" pitchFamily="2" charset="2"/>
              <a:buNone/>
            </a:pPr>
            <a:r>
              <a:rPr lang="en-US" baseline="0" noProof="0" dirty="0" smtClean="0"/>
              <a:t>		Have you obeyed Him this week and prayed ?</a:t>
            </a:r>
          </a:p>
          <a:p>
            <a:pPr marL="0" indent="0" defTabSz="109728">
              <a:buFont typeface="Wingdings" pitchFamily="2" charset="2"/>
              <a:buNone/>
            </a:pPr>
            <a:r>
              <a:rPr lang="en-US" baseline="0" noProof="0" dirty="0" smtClean="0"/>
              <a:t>		Can we say it is not time for a harvest, when Jesus says the contrary ?</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He </a:t>
            </a:r>
            <a:r>
              <a:rPr lang="en-US" baseline="0" noProof="0" dirty="0" smtClean="0"/>
              <a:t>is the Lord of the harvest and wants to involve us ALL through prayer in His work.</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37</a:t>
            </a:fld>
            <a:endParaRPr lang="fr-FR"/>
          </a:p>
        </p:txBody>
      </p:sp>
    </p:spTree>
    <p:extLst>
      <p:ext uri="{BB962C8B-B14F-4D97-AF65-F5344CB8AC3E}">
        <p14:creationId xmlns:p14="http://schemas.microsoft.com/office/powerpoint/2010/main" val="197945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Only</a:t>
            </a:r>
            <a:r>
              <a:rPr lang="en-US" baseline="0" noProof="0" dirty="0" smtClean="0"/>
              <a:t> </a:t>
            </a:r>
            <a:r>
              <a:rPr lang="en-US" baseline="0" noProof="0" dirty="0" smtClean="0"/>
              <a:t>the Savior </a:t>
            </a:r>
            <a:r>
              <a:rPr lang="en-US" baseline="0" noProof="0" dirty="0" smtClean="0"/>
              <a:t>saves people, </a:t>
            </a:r>
            <a:r>
              <a:rPr lang="en-US" baseline="0" noProof="0" dirty="0" smtClean="0"/>
              <a:t>we can just bring </a:t>
            </a:r>
            <a:r>
              <a:rPr lang="en-US" baseline="0" noProof="0" dirty="0" smtClean="0"/>
              <a:t>them </a:t>
            </a:r>
            <a:r>
              <a:rPr lang="en-US" baseline="0" noProof="0" dirty="0" smtClean="0"/>
              <a:t>to Him.</a:t>
            </a:r>
          </a:p>
          <a:p>
            <a:pPr marL="0" indent="0" defTabSz="109728">
              <a:buFont typeface="Wingdings" pitchFamily="2" charset="2"/>
              <a:buNone/>
            </a:pPr>
            <a:r>
              <a:rPr lang="en-US" baseline="0" noProof="0" dirty="0" smtClean="0"/>
              <a:t>		He will take over from there.</a:t>
            </a:r>
          </a:p>
          <a:p>
            <a:pPr marL="0" indent="0" defTabSz="109728">
              <a:buFont typeface="Wingdings" pitchFamily="2" charset="2"/>
              <a:buNone/>
            </a:pPr>
            <a:r>
              <a:rPr lang="en-US" noProof="0" dirty="0" smtClean="0"/>
              <a:t>		It </a:t>
            </a:r>
            <a:r>
              <a:rPr lang="en-US" noProof="0" dirty="0" smtClean="0"/>
              <a:t>is important to notice that</a:t>
            </a:r>
            <a:r>
              <a:rPr lang="en-US" baseline="0" noProof="0" dirty="0" smtClean="0"/>
              <a:t> </a:t>
            </a:r>
            <a:r>
              <a:rPr lang="en-US" u="sng" baseline="0" noProof="0" dirty="0" smtClean="0"/>
              <a:t>THE </a:t>
            </a:r>
            <a:r>
              <a:rPr lang="en-US" u="sng" baseline="0" noProof="0" dirty="0" smtClean="0"/>
              <a:t>LORD ALONE </a:t>
            </a:r>
            <a:r>
              <a:rPr lang="en-US" u="sng" baseline="0" noProof="0" dirty="0" smtClean="0"/>
              <a:t>ADDS</a:t>
            </a:r>
            <a:r>
              <a:rPr lang="en-US" baseline="0" noProof="0" dirty="0" smtClean="0"/>
              <a:t> </a:t>
            </a:r>
            <a:r>
              <a:rPr lang="en-US" baseline="0" noProof="0" dirty="0" smtClean="0"/>
              <a:t>people to </a:t>
            </a:r>
            <a:r>
              <a:rPr lang="en-US" baseline="0" noProof="0" dirty="0" smtClean="0"/>
              <a:t>the local assembly</a:t>
            </a:r>
            <a:r>
              <a:rPr lang="en-US" baseline="0" noProof="0" dirty="0" smtClean="0"/>
              <a:t>.</a:t>
            </a:r>
          </a:p>
          <a:p>
            <a:pPr marL="0" indent="-171450" defTabSz="109728">
              <a:buFont typeface="Wingdings" pitchFamily="2" charset="2"/>
              <a:buChar char="Ø"/>
            </a:pPr>
            <a:r>
              <a:rPr lang="en-US" baseline="0" noProof="0" dirty="0" smtClean="0"/>
              <a:t>This </a:t>
            </a:r>
            <a:r>
              <a:rPr lang="en-US" baseline="0" noProof="0" dirty="0" smtClean="0"/>
              <a:t>is the </a:t>
            </a:r>
            <a:r>
              <a:rPr lang="en-US" b="1" baseline="0" noProof="0" dirty="0" smtClean="0"/>
              <a:t>10</a:t>
            </a:r>
            <a:r>
              <a:rPr lang="en-US" b="1" baseline="30000" noProof="0" dirty="0" smtClean="0"/>
              <a:t>th</a:t>
            </a:r>
            <a:r>
              <a:rPr lang="en-US" baseline="0" noProof="0" dirty="0" smtClean="0"/>
              <a:t> </a:t>
            </a:r>
            <a:r>
              <a:rPr lang="en-US" b="1" i="1" u="sng" baseline="0" noProof="0" dirty="0" smtClean="0"/>
              <a:t>Method of the Master</a:t>
            </a:r>
            <a:r>
              <a:rPr lang="en-US" baseline="0" noProof="0" dirty="0" smtClean="0"/>
              <a:t> to remind us that He does not multiply churches, but adds one by one. </a:t>
            </a:r>
            <a:r>
              <a:rPr lang="en-US" b="1" baseline="0" noProof="0" dirty="0" smtClean="0"/>
              <a:t>[]</a:t>
            </a:r>
          </a:p>
          <a:p>
            <a:pPr marL="0" indent="0" defTabSz="109728">
              <a:buFont typeface="Wingdings" pitchFamily="2" charset="2"/>
              <a:buNone/>
            </a:pPr>
            <a:r>
              <a:rPr lang="en-US" baseline="0" noProof="0" dirty="0" smtClean="0"/>
              <a:t>		Worldly methods to multiply numbers are not of God.</a:t>
            </a:r>
          </a:p>
          <a:p>
            <a:pPr marL="0" indent="0" defTabSz="109728">
              <a:buFont typeface="Wingdings" pitchFamily="2" charset="2"/>
              <a:buNone/>
            </a:pPr>
            <a:r>
              <a:rPr lang="en-US" baseline="0" noProof="0" dirty="0" smtClean="0"/>
              <a:t>		Tricks to bring in whole social webs of people will not work for true salvation.</a:t>
            </a:r>
          </a:p>
          <a:p>
            <a:pPr marL="0" indent="0" defTabSz="109728">
              <a:buFont typeface="Wingdings" pitchFamily="2" charset="2"/>
              <a:buNone/>
            </a:pPr>
            <a:r>
              <a:rPr lang="en-US" baseline="0" noProof="0" dirty="0" smtClean="0"/>
              <a:t>		Families do not get saved, people do !</a:t>
            </a:r>
          </a:p>
          <a:p>
            <a:pPr marL="0" indent="0" defTabSz="109728">
              <a:buFont typeface="Wingdings" pitchFamily="2" charset="2"/>
              <a:buNone/>
            </a:pPr>
            <a:r>
              <a:rPr lang="en-US" baseline="0" noProof="0" dirty="0" smtClean="0"/>
              <a:t>		The Lord wants a personal relationship with you.</a:t>
            </a:r>
          </a:p>
          <a:p>
            <a:pPr marL="0" indent="-171450" defTabSz="109728">
              <a:buFont typeface="Wingdings" pitchFamily="2" charset="2"/>
              <a:buChar char="Ø"/>
            </a:pPr>
            <a:r>
              <a:rPr lang="en-US" baseline="0" noProof="0" dirty="0" smtClean="0"/>
              <a:t>So can we stress it too much ?</a:t>
            </a:r>
          </a:p>
          <a:p>
            <a:pPr marL="0" indent="0" defTabSz="109728">
              <a:buFont typeface="Wingdings" pitchFamily="2" charset="2"/>
              <a:buNone/>
            </a:pPr>
            <a:r>
              <a:rPr lang="en-US" baseline="0" noProof="0" dirty="0" smtClean="0"/>
              <a:t>		Only </a:t>
            </a:r>
            <a:r>
              <a:rPr lang="en-US" baseline="0" noProof="0" dirty="0" smtClean="0"/>
              <a:t>the Savior saves, not a Christian Education, not even believing all the right doctrines.</a:t>
            </a:r>
          </a:p>
          <a:p>
            <a:pPr marL="0" indent="0" defTabSz="109728">
              <a:buFont typeface="Wingdings" pitchFamily="2" charset="2"/>
              <a:buNone/>
            </a:pPr>
            <a:r>
              <a:rPr lang="en-US" noProof="0" dirty="0" smtClean="0"/>
              <a:t>		Biblical </a:t>
            </a:r>
            <a:r>
              <a:rPr lang="en-US" noProof="0" dirty="0" smtClean="0"/>
              <a:t>faith is TRUSTING JESUS ENOUGH TO ASK HIM FOR SALVATION.</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38</a:t>
            </a:fld>
            <a:endParaRPr lang="fr-FR"/>
          </a:p>
        </p:txBody>
      </p:sp>
    </p:spTree>
    <p:extLst>
      <p:ext uri="{BB962C8B-B14F-4D97-AF65-F5344CB8AC3E}">
        <p14:creationId xmlns:p14="http://schemas.microsoft.com/office/powerpoint/2010/main" val="2900678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92024">
              <a:buFont typeface="Wingdings" pitchFamily="2" charset="2"/>
              <a:buNone/>
            </a:pPr>
            <a:r>
              <a:rPr lang="en-US" noProof="0" dirty="0" smtClean="0"/>
              <a:t>	We</a:t>
            </a:r>
            <a:r>
              <a:rPr lang="en-US" baseline="0" noProof="0" dirty="0" smtClean="0"/>
              <a:t> don’t need to </a:t>
            </a:r>
            <a:r>
              <a:rPr lang="en-US" b="1" i="1" baseline="0" noProof="0" dirty="0" smtClean="0"/>
              <a:t>reinvent</a:t>
            </a:r>
            <a:r>
              <a:rPr lang="en-US" baseline="0" noProof="0" dirty="0" smtClean="0"/>
              <a:t> the church.</a:t>
            </a:r>
          </a:p>
          <a:p>
            <a:pPr marL="0" indent="0" defTabSz="192024">
              <a:buFont typeface="Wingdings" pitchFamily="2" charset="2"/>
              <a:buNone/>
            </a:pPr>
            <a:r>
              <a:rPr lang="en-US" baseline="0" noProof="0" dirty="0" smtClean="0"/>
              <a:t>	We don’t need to </a:t>
            </a:r>
            <a:r>
              <a:rPr lang="en-US" b="1" i="1" baseline="0" noProof="0" dirty="0" smtClean="0"/>
              <a:t>entertain</a:t>
            </a:r>
            <a:r>
              <a:rPr lang="en-US" baseline="0" noProof="0" dirty="0" smtClean="0"/>
              <a:t> people to get them to come to church.</a:t>
            </a:r>
          </a:p>
          <a:p>
            <a:pPr marL="0" indent="0" defTabSz="192024">
              <a:buFont typeface="Wingdings" pitchFamily="2" charset="2"/>
              <a:buNone/>
            </a:pPr>
            <a:r>
              <a:rPr lang="en-US" baseline="0" noProof="0" dirty="0" smtClean="0"/>
              <a:t>	We don’t need to use publicity </a:t>
            </a:r>
            <a:r>
              <a:rPr lang="en-US" b="1" i="1" baseline="0" noProof="0" dirty="0" smtClean="0"/>
              <a:t>stunts</a:t>
            </a:r>
            <a:r>
              <a:rPr lang="en-US" baseline="0" noProof="0" dirty="0" smtClean="0"/>
              <a:t>.</a:t>
            </a:r>
          </a:p>
          <a:p>
            <a:pPr marL="0" indent="-171450" defTabSz="192024">
              <a:buFont typeface="Wingdings" pitchFamily="2" charset="2"/>
              <a:buChar char="Ø"/>
            </a:pPr>
            <a:endParaRPr lang="en-US" baseline="0" noProof="0" dirty="0" smtClean="0"/>
          </a:p>
          <a:p>
            <a:pPr marL="0" indent="-171450" defTabSz="192024">
              <a:buFont typeface="Wingdings" pitchFamily="2" charset="2"/>
              <a:buChar char="Ø"/>
            </a:pPr>
            <a:r>
              <a:rPr lang="en-US" baseline="0" noProof="0" dirty="0" smtClean="0"/>
              <a:t>We </a:t>
            </a:r>
            <a:r>
              <a:rPr lang="en-US" baseline="0" noProof="0" dirty="0" smtClean="0"/>
              <a:t>just need to </a:t>
            </a:r>
            <a:r>
              <a:rPr lang="en-US" b="1" u="sng" baseline="0" noProof="0" dirty="0" smtClean="0"/>
              <a:t>follow the pattern set in God’s word</a:t>
            </a:r>
            <a:r>
              <a:rPr lang="en-US" baseline="0" noProof="0" dirty="0" smtClean="0"/>
              <a:t>.</a:t>
            </a:r>
          </a:p>
          <a:p>
            <a:pPr marL="0" indent="0" defTabSz="192024">
              <a:buFont typeface="Wingdings" pitchFamily="2" charset="2"/>
              <a:buNone/>
            </a:pPr>
            <a:r>
              <a:rPr lang="en-US" baseline="0" noProof="0" dirty="0" smtClean="0"/>
              <a:t>	Soul winning is a </a:t>
            </a:r>
            <a:r>
              <a:rPr lang="en-US" b="1" i="1" baseline="0" noProof="0" dirty="0" smtClean="0"/>
              <a:t>personal</a:t>
            </a:r>
            <a:r>
              <a:rPr lang="en-US" baseline="0" noProof="0" dirty="0" smtClean="0"/>
              <a:t> affair.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39</a:t>
            </a:fld>
            <a:endParaRPr lang="fr-FR"/>
          </a:p>
        </p:txBody>
      </p:sp>
    </p:spTree>
    <p:extLst>
      <p:ext uri="{BB962C8B-B14F-4D97-AF65-F5344CB8AC3E}">
        <p14:creationId xmlns:p14="http://schemas.microsoft.com/office/powerpoint/2010/main" val="96819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A witness must use </a:t>
            </a:r>
            <a:r>
              <a:rPr lang="en-US" u="sng" noProof="0" dirty="0" smtClean="0"/>
              <a:t>WORDS</a:t>
            </a:r>
            <a:r>
              <a:rPr lang="en-US" noProof="0" dirty="0" smtClean="0"/>
              <a:t>.</a:t>
            </a:r>
          </a:p>
          <a:p>
            <a:pPr marL="0" indent="-171450" defTabSz="109728">
              <a:buFont typeface="Wingdings" pitchFamily="2" charset="2"/>
              <a:buChar char="Ø"/>
            </a:pPr>
            <a:r>
              <a:rPr lang="en-US" noProof="0" dirty="0" smtClean="0"/>
              <a:t>There is no such thing as a "silent witness", just try that in court !</a:t>
            </a:r>
          </a:p>
          <a:p>
            <a:pPr marL="0" indent="0" defTabSz="109728">
              <a:buFont typeface="Wingdings" pitchFamily="2" charset="2"/>
              <a:buNone/>
            </a:pPr>
            <a:r>
              <a:rPr lang="en-US" noProof="0" dirty="0" smtClean="0"/>
              <a:t>		What you are really saying is, "I want </a:t>
            </a:r>
            <a:r>
              <a:rPr lang="en-US" u="sng" noProof="0" dirty="0" smtClean="0"/>
              <a:t>OTHERS</a:t>
            </a:r>
            <a:r>
              <a:rPr lang="en-US" noProof="0" dirty="0" smtClean="0"/>
              <a:t> to witness my changed life and talk about it.  So I'll wait until they ask me</a:t>
            </a:r>
            <a:r>
              <a:rPr lang="en-US" noProof="0" dirty="0" smtClean="0"/>
              <a:t>.“</a:t>
            </a:r>
          </a:p>
          <a:p>
            <a:pPr marL="0" indent="0" defTabSz="109728">
              <a:buFont typeface="Wingdings" pitchFamily="2" charset="2"/>
              <a:buNone/>
            </a:pPr>
            <a:r>
              <a:rPr lang="en-US" noProof="0" dirty="0" smtClean="0"/>
              <a:t>		</a:t>
            </a:r>
            <a:r>
              <a:rPr lang="en-US" noProof="0" dirty="0" smtClean="0"/>
              <a:t>If you don’t speak out, you </a:t>
            </a:r>
            <a:r>
              <a:rPr lang="en-US" noProof="0" dirty="0" smtClean="0"/>
              <a:t>are </a:t>
            </a:r>
            <a:r>
              <a:rPr lang="en-US" u="sng" noProof="0" dirty="0" smtClean="0"/>
              <a:t>NOT</a:t>
            </a:r>
            <a:r>
              <a:rPr lang="en-US" noProof="0" dirty="0" smtClean="0"/>
              <a:t> a witness, but </a:t>
            </a:r>
            <a:r>
              <a:rPr lang="en-US" noProof="0" dirty="0" smtClean="0"/>
              <a:t>others are!</a:t>
            </a:r>
          </a:p>
          <a:p>
            <a:pPr marL="0" indent="0" defTabSz="109728">
              <a:buFont typeface="Wingdings" pitchFamily="2" charset="2"/>
              <a:buNone/>
            </a:pPr>
            <a:endParaRPr lang="en-US" noProof="0" dirty="0" smtClean="0"/>
          </a:p>
          <a:p>
            <a:pPr marL="0" indent="-192024" defTabSz="109728">
              <a:buFont typeface="Wingdings" pitchFamily="2" charset="2"/>
              <a:buChar char="Ø"/>
            </a:pPr>
            <a:r>
              <a:rPr lang="en-US" noProof="0" dirty="0" smtClean="0"/>
              <a:t>So let's talk about Jesus, and let others know why we are </a:t>
            </a:r>
            <a:r>
              <a:rPr lang="en-US" noProof="0" dirty="0" smtClean="0"/>
              <a:t>have been transformed</a:t>
            </a:r>
            <a:r>
              <a:rPr lang="en-US" baseline="0" noProof="0" dirty="0" smtClean="0"/>
              <a:t>. </a:t>
            </a:r>
            <a:r>
              <a:rPr lang="en-US" b="1" baseline="0" noProof="0" dirty="0" smtClean="0">
                <a:solidFill>
                  <a:srgbClr val="FF0000"/>
                </a:solidFill>
              </a:rPr>
              <a:t>[]</a:t>
            </a:r>
            <a:endParaRPr lang="en-US" b="1" noProof="0" dirty="0" smtClean="0">
              <a:solidFill>
                <a:srgbClr val="FF0000"/>
              </a:solidFill>
            </a:endParaRPr>
          </a:p>
          <a:p>
            <a:pPr marL="0" indent="0" defTabSz="109728">
              <a:buFont typeface="Wingdings" pitchFamily="2" charset="2"/>
              <a:buNone/>
            </a:pPr>
            <a:r>
              <a:rPr lang="en-US" noProof="0" dirty="0" smtClean="0"/>
              <a:t>		Let's make sure our words are accurate.</a:t>
            </a:r>
          </a:p>
          <a:p>
            <a:pPr marL="0" indent="0" defTabSz="109728">
              <a:buFont typeface="Wingdings" pitchFamily="2" charset="2"/>
              <a:buNone/>
            </a:pPr>
            <a:r>
              <a:rPr lang="en-US" noProof="0" dirty="0" smtClean="0"/>
              <a:t>		Be honest about what Jesus has accomplished </a:t>
            </a:r>
            <a:r>
              <a:rPr lang="en-US" u="sng" noProof="0" dirty="0" smtClean="0"/>
              <a:t>SO FAR</a:t>
            </a:r>
            <a:r>
              <a:rPr lang="en-US" noProof="0" dirty="0" smtClean="0"/>
              <a:t> in your life and don't dare say it is all wonderful and easy</a:t>
            </a:r>
            <a:r>
              <a:rPr lang="en-US" noProof="0" dirty="0" smtClean="0"/>
              <a:t>.</a:t>
            </a:r>
          </a:p>
          <a:p>
            <a:pPr marL="0" indent="0" defTabSz="109728">
              <a:buFont typeface="Wingdings" pitchFamily="2" charset="2"/>
              <a:buNone/>
            </a:pPr>
            <a:endParaRPr lang="en-US" noProof="0" dirty="0" smtClean="0"/>
          </a:p>
          <a:p>
            <a:pPr marL="171450" indent="-171450" defTabSz="109728">
              <a:buFont typeface="Wingdings" panose="05000000000000000000" pitchFamily="2" charset="2"/>
              <a:buChar char="Ø"/>
            </a:pPr>
            <a:r>
              <a:rPr lang="en-US" noProof="0" dirty="0" smtClean="0"/>
              <a:t>A</a:t>
            </a:r>
            <a:r>
              <a:rPr lang="en-US" baseline="0" noProof="0" dirty="0" smtClean="0"/>
              <a:t> good witness is ALWAYS an “eye witness” or first hand source who says all the truth and nothing but the truth.</a:t>
            </a:r>
          </a:p>
          <a:p>
            <a:pPr marL="171450" indent="-171450" defTabSz="109728">
              <a:buFont typeface="Wingdings" panose="05000000000000000000"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So we said at the beginning that there is a </a:t>
            </a:r>
            <a:r>
              <a:rPr lang="en-US" b="1" i="0" u="sng" noProof="0" dirty="0" smtClean="0"/>
              <a:t>FOURTH STEP</a:t>
            </a:r>
            <a:r>
              <a:rPr lang="en-US" noProof="0" dirty="0" smtClean="0"/>
              <a:t> to biblical evangelism.</a:t>
            </a:r>
          </a:p>
          <a:p>
            <a:pPr marL="0" indent="-171450" defTabSz="109728">
              <a:buFont typeface="Wingdings" pitchFamily="2" charset="2"/>
              <a:buChar char="Ø"/>
            </a:pPr>
            <a:r>
              <a:rPr lang="en-US" noProof="0" dirty="0" smtClean="0"/>
              <a:t>What</a:t>
            </a:r>
            <a:r>
              <a:rPr lang="en-US" baseline="0" noProof="0" dirty="0" smtClean="0"/>
              <a:t> is it ? </a:t>
            </a:r>
            <a:r>
              <a:rPr lang="en-US" b="1" baseline="0" noProof="0" dirty="0" smtClean="0"/>
              <a:t>[]</a:t>
            </a:r>
          </a:p>
          <a:p>
            <a:pPr marL="0" indent="0" defTabSz="109728">
              <a:buFont typeface="Wingdings" pitchFamily="2" charset="2"/>
              <a:buNone/>
            </a:pPr>
            <a:r>
              <a:rPr lang="en-US" noProof="0" dirty="0" smtClean="0"/>
              <a:t>		1</a:t>
            </a:r>
            <a:r>
              <a:rPr lang="en-US" baseline="30000" noProof="0" dirty="0" smtClean="0"/>
              <a:t>st</a:t>
            </a:r>
            <a:r>
              <a:rPr lang="en-US" baseline="0" noProof="0" dirty="0" smtClean="0"/>
              <a:t> we need to witness to what Christ has done in our life.</a:t>
            </a:r>
          </a:p>
          <a:p>
            <a:pPr marL="0" indent="0" defTabSz="109728">
              <a:buFont typeface="Wingdings" pitchFamily="2" charset="2"/>
              <a:buNone/>
            </a:pPr>
            <a:r>
              <a:rPr lang="en-US" baseline="0" noProof="0" dirty="0" smtClean="0"/>
              <a:t>		2</a:t>
            </a:r>
            <a:r>
              <a:rPr lang="en-US" baseline="30000" noProof="0" dirty="0" smtClean="0"/>
              <a:t>nd</a:t>
            </a:r>
            <a:r>
              <a:rPr lang="en-US" baseline="0" noProof="0" dirty="0" smtClean="0"/>
              <a:t> we need to sow the Seed of God’s Word in hearts.</a:t>
            </a:r>
          </a:p>
          <a:p>
            <a:pPr marL="0" indent="0" defTabSz="109728">
              <a:buFont typeface="Wingdings" pitchFamily="2" charset="2"/>
              <a:buNone/>
            </a:pPr>
            <a:r>
              <a:rPr lang="en-US" baseline="0" noProof="0" dirty="0" smtClean="0"/>
              <a:t>		3</a:t>
            </a:r>
            <a:r>
              <a:rPr lang="en-US" baseline="30000" noProof="0" dirty="0" smtClean="0"/>
              <a:t>rd</a:t>
            </a:r>
            <a:r>
              <a:rPr lang="en-US" baseline="0" noProof="0" dirty="0" smtClean="0"/>
              <a:t> we need to become Fishers of Men and lead them to </a:t>
            </a:r>
            <a:r>
              <a:rPr lang="en-US" baseline="0" noProof="0" dirty="0" err="1" smtClean="0"/>
              <a:t>JC</a:t>
            </a:r>
            <a:endParaRPr lang="en-US" baseline="0" noProof="0" dirty="0" smtClean="0"/>
          </a:p>
          <a:p>
            <a:pPr marL="0" indent="0" defTabSz="109728">
              <a:buFont typeface="Wingdings" pitchFamily="2" charset="2"/>
              <a:buNone/>
            </a:pPr>
            <a:r>
              <a:rPr lang="en-US" baseline="0" noProof="0" dirty="0" smtClean="0"/>
              <a:t>		God takes over at this point, convicting of sin, righteousness and judgment, saving the person who asks Him.</a:t>
            </a:r>
          </a:p>
          <a:p>
            <a:pPr marL="0" indent="0" defTabSz="109728">
              <a:buFont typeface="Wingdings" pitchFamily="2" charset="2"/>
              <a:buNone/>
            </a:pPr>
            <a:r>
              <a:rPr lang="en-US" baseline="0" noProof="0" dirty="0" smtClean="0"/>
              <a:t>		4</a:t>
            </a:r>
            <a:r>
              <a:rPr lang="en-US" baseline="30000" noProof="0" dirty="0" smtClean="0"/>
              <a:t>th</a:t>
            </a:r>
            <a:r>
              <a:rPr lang="en-US" baseline="0" noProof="0" dirty="0" smtClean="0"/>
              <a:t> we need to make that person a disciple of Christ</a:t>
            </a:r>
            <a:r>
              <a:rPr lang="en-US" baseline="0" noProof="0" dirty="0" smtClean="0"/>
              <a:t>.</a:t>
            </a:r>
          </a:p>
          <a:p>
            <a:pPr marL="0" indent="-171450" defTabSz="109728">
              <a:buFont typeface="Wingdings" pitchFamily="2" charset="2"/>
              <a:buChar char="Ø"/>
            </a:pPr>
            <a:r>
              <a:rPr lang="en-US" baseline="0" noProof="0" dirty="0" smtClean="0"/>
              <a:t>Making </a:t>
            </a:r>
            <a:r>
              <a:rPr lang="en-US" baseline="0" noProof="0" dirty="0" smtClean="0"/>
              <a:t>disciples of Christ in </a:t>
            </a:r>
            <a:r>
              <a:rPr lang="en-US" u="sng" baseline="0" noProof="0" dirty="0" smtClean="0"/>
              <a:t>NOT MENTORING</a:t>
            </a:r>
            <a:r>
              <a:rPr lang="en-US" baseline="0" noProof="0" dirty="0" smtClean="0"/>
              <a:t>.</a:t>
            </a:r>
          </a:p>
          <a:p>
            <a:pPr marL="0" indent="0" defTabSz="109728">
              <a:buFont typeface="Wingdings" pitchFamily="2" charset="2"/>
              <a:buNone/>
            </a:pPr>
            <a:r>
              <a:rPr lang="en-US" baseline="0" noProof="0" dirty="0" smtClean="0"/>
              <a:t>		Let’s </a:t>
            </a:r>
            <a:r>
              <a:rPr lang="en-US" baseline="0" noProof="0" dirty="0" smtClean="0"/>
              <a:t>not follow the world in making clones of ourselves !</a:t>
            </a:r>
          </a:p>
          <a:p>
            <a:pPr marL="0" indent="0" defTabSz="109728">
              <a:buFont typeface="Wingdings" pitchFamily="2" charset="2"/>
              <a:buNone/>
            </a:pPr>
            <a:r>
              <a:rPr lang="en-US" baseline="0" noProof="0" dirty="0" smtClean="0"/>
              <a:t>		This </a:t>
            </a:r>
            <a:r>
              <a:rPr lang="en-US" baseline="0" noProof="0" dirty="0" smtClean="0"/>
              <a:t>verse </a:t>
            </a:r>
            <a:r>
              <a:rPr lang="en-US" u="sng" baseline="0" noProof="0" dirty="0" smtClean="0"/>
              <a:t>DEFINES</a:t>
            </a:r>
            <a:r>
              <a:rPr lang="en-US" baseline="0" noProof="0" dirty="0" smtClean="0"/>
              <a:t> making disciples as “baptizing in” HIS NAME, not ours, AND “teaching them to observe all things I have commanded you”.</a:t>
            </a:r>
          </a:p>
          <a:p>
            <a:pPr marL="0" indent="0" defTabSz="109728">
              <a:buFont typeface="Wingdings" pitchFamily="2" charset="2"/>
              <a:buNone/>
            </a:pPr>
            <a:r>
              <a:rPr lang="en-US" baseline="0" noProof="0" dirty="0" smtClean="0"/>
              <a:t>		It </a:t>
            </a:r>
            <a:r>
              <a:rPr lang="en-US" baseline="0" noProof="0" dirty="0" smtClean="0"/>
              <a:t>is more than teaching WHAT He commands, </a:t>
            </a:r>
            <a:r>
              <a:rPr lang="en-US" baseline="0" noProof="0" dirty="0" smtClean="0"/>
              <a:t>but </a:t>
            </a:r>
            <a:r>
              <a:rPr lang="en-US" baseline="0" noProof="0" dirty="0" smtClean="0"/>
              <a:t>training to OBSERVE or OBEY all He commands.</a:t>
            </a:r>
          </a:p>
          <a:p>
            <a:pPr marL="0" indent="-171450" defTabSz="109728">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40</a:t>
            </a:fld>
            <a:endParaRPr lang="fr-FR"/>
          </a:p>
        </p:txBody>
      </p:sp>
    </p:spTree>
    <p:extLst>
      <p:ext uri="{BB962C8B-B14F-4D97-AF65-F5344CB8AC3E}">
        <p14:creationId xmlns:p14="http://schemas.microsoft.com/office/powerpoint/2010/main" val="3219253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92024" rtl="0" eaLnBrk="1" fontAlgn="auto" latinLnBrk="0" hangingPunct="1">
              <a:lnSpc>
                <a:spcPct val="100000"/>
              </a:lnSpc>
              <a:spcBef>
                <a:spcPts val="0"/>
              </a:spcBef>
              <a:spcAft>
                <a:spcPts val="0"/>
              </a:spcAft>
              <a:buClrTx/>
              <a:buSzTx/>
              <a:buFont typeface="Wingdings" pitchFamily="2" charset="2"/>
              <a:buNone/>
              <a:tabLst/>
              <a:defRPr/>
            </a:pPr>
            <a:r>
              <a:rPr lang="en-US" sz="1200" b="0" kern="1200" dirty="0" smtClean="0">
                <a:solidFill>
                  <a:schemeClr val="tx1"/>
                </a:solidFill>
                <a:latin typeface="+mn-lt"/>
                <a:ea typeface="+mn-ea"/>
                <a:cs typeface="+mn-cs"/>
              </a:rPr>
              <a:t>	Paul said in Acts 20v20, </a:t>
            </a:r>
            <a:r>
              <a:rPr lang="en-US" sz="1200" b="0" kern="1200" baseline="0" dirty="0" smtClean="0">
                <a:solidFill>
                  <a:schemeClr val="tx1"/>
                </a:solidFill>
                <a:latin typeface="+mn-lt"/>
                <a:ea typeface="+mn-ea"/>
                <a:cs typeface="+mn-cs"/>
              </a:rPr>
              <a:t> “I didn’t shrink from declaring to you anything that was profitable, teaching you publicly and from house to house.”</a:t>
            </a:r>
            <a:endParaRPr lang="en-US" sz="1200" b="0" kern="1200" dirty="0" smtClean="0">
              <a:solidFill>
                <a:schemeClr val="tx1"/>
              </a:solidFill>
              <a:latin typeface="+mn-lt"/>
              <a:ea typeface="+mn-ea"/>
              <a:cs typeface="+mn-cs"/>
            </a:endParaRPr>
          </a:p>
          <a:p>
            <a:pPr marL="0" marR="0" indent="-171450" algn="l" defTabSz="192024" rtl="0" eaLnBrk="1" fontAlgn="auto" latinLnBrk="0" hangingPunct="1">
              <a:lnSpc>
                <a:spcPct val="100000"/>
              </a:lnSpc>
              <a:spcBef>
                <a:spcPts val="0"/>
              </a:spcBef>
              <a:spcAft>
                <a:spcPts val="0"/>
              </a:spcAft>
              <a:buClrTx/>
              <a:buSzTx/>
              <a:buFont typeface="Wingdings" pitchFamily="2" charset="2"/>
              <a:buChar char="Ø"/>
              <a:tabLst/>
              <a:defRPr/>
            </a:pPr>
            <a:endParaRPr lang="en-US" sz="1200" b="0" i="0" u="none" kern="1200" dirty="0" smtClean="0">
              <a:solidFill>
                <a:schemeClr val="tx1"/>
              </a:solidFill>
              <a:latin typeface="+mn-lt"/>
              <a:ea typeface="+mn-ea"/>
              <a:cs typeface="+mn-cs"/>
            </a:endParaRPr>
          </a:p>
          <a:p>
            <a:pPr marL="0" marR="0" indent="-171450" algn="l" defTabSz="192024" rtl="0" eaLnBrk="1" fontAlgn="auto" latinLnBrk="0" hangingPunct="1">
              <a:lnSpc>
                <a:spcPct val="100000"/>
              </a:lnSpc>
              <a:spcBef>
                <a:spcPts val="0"/>
              </a:spcBef>
              <a:spcAft>
                <a:spcPts val="0"/>
              </a:spcAft>
              <a:buClrTx/>
              <a:buSzTx/>
              <a:buFont typeface="Wingdings" pitchFamily="2" charset="2"/>
              <a:buChar char="Ø"/>
              <a:tabLst/>
              <a:defRPr/>
            </a:pPr>
            <a:r>
              <a:rPr lang="en-US" sz="1200" b="0" i="0" u="none" kern="1200" dirty="0" smtClean="0">
                <a:solidFill>
                  <a:schemeClr val="tx1"/>
                </a:solidFill>
                <a:latin typeface="+mn-lt"/>
                <a:ea typeface="+mn-ea"/>
                <a:cs typeface="+mn-cs"/>
              </a:rPr>
              <a:t>Making </a:t>
            </a:r>
            <a:r>
              <a:rPr lang="en-US" sz="1200" b="0" i="0" u="none" kern="1200" dirty="0" smtClean="0">
                <a:solidFill>
                  <a:schemeClr val="tx1"/>
                </a:solidFill>
                <a:latin typeface="+mn-lt"/>
                <a:ea typeface="+mn-ea"/>
                <a:cs typeface="+mn-cs"/>
              </a:rPr>
              <a:t>just one</a:t>
            </a:r>
            <a:r>
              <a:rPr lang="en-US" sz="1200" b="0" i="0" u="none" kern="1200" baseline="0" dirty="0" smtClean="0">
                <a:solidFill>
                  <a:schemeClr val="tx1"/>
                </a:solidFill>
                <a:latin typeface="+mn-lt"/>
                <a:ea typeface="+mn-ea"/>
                <a:cs typeface="+mn-cs"/>
              </a:rPr>
              <a:t> disciple is a big investment, but it is well worth the results </a:t>
            </a:r>
            <a:r>
              <a:rPr lang="en-US" sz="1200" b="0" i="0" u="none" kern="1200" baseline="0" dirty="0" smtClean="0">
                <a:solidFill>
                  <a:schemeClr val="tx1"/>
                </a:solidFill>
                <a:latin typeface="+mn-lt"/>
                <a:ea typeface="+mn-ea"/>
                <a:cs typeface="+mn-cs"/>
              </a:rPr>
              <a:t>! </a:t>
            </a:r>
            <a:r>
              <a:rPr lang="en-US" sz="1200" b="1" i="0" u="none" kern="1200" baseline="0" dirty="0" smtClean="0">
                <a:solidFill>
                  <a:schemeClr val="tx1"/>
                </a:solidFill>
                <a:latin typeface="+mn-lt"/>
                <a:ea typeface="+mn-ea"/>
                <a:cs typeface="+mn-cs"/>
              </a:rPr>
              <a:t>[]</a:t>
            </a:r>
            <a:endParaRPr lang="en-US" sz="1200" b="1" i="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FE632BB-FDAE-46AD-AA66-78968FD932E6}" type="slidenum">
              <a:rPr lang="fr-FR" smtClean="0"/>
              <a:t>41</a:t>
            </a:fld>
            <a:endParaRPr lang="fr-FR"/>
          </a:p>
        </p:txBody>
      </p:sp>
    </p:spTree>
    <p:extLst>
      <p:ext uri="{BB962C8B-B14F-4D97-AF65-F5344CB8AC3E}">
        <p14:creationId xmlns:p14="http://schemas.microsoft.com/office/powerpoint/2010/main" val="927439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It’s a vast subject in the Bible that</a:t>
            </a:r>
            <a:r>
              <a:rPr lang="en-US" baseline="0" noProof="0" dirty="0" smtClean="0"/>
              <a:t> we have only been able to summarize with some key passages.</a:t>
            </a:r>
          </a:p>
          <a:p>
            <a:pPr marL="0" indent="-171450" defTabSz="109728">
              <a:buFont typeface="Wingdings" pitchFamily="2" charset="2"/>
              <a:buChar char="Ø"/>
            </a:pPr>
            <a:endParaRPr lang="en-US" baseline="0" noProof="0" dirty="0" smtClean="0"/>
          </a:p>
          <a:p>
            <a:pPr marL="0" indent="-171450" defTabSz="109728">
              <a:buFont typeface="Wingdings" pitchFamily="2" charset="2"/>
              <a:buChar char="Ø"/>
            </a:pPr>
            <a:r>
              <a:rPr lang="en-US" baseline="0" noProof="0" dirty="0" smtClean="0"/>
              <a:t>For </a:t>
            </a:r>
            <a:r>
              <a:rPr lang="en-US" baseline="0" noProof="0" dirty="0" smtClean="0"/>
              <a:t>memory’s sake, here are FOUR STEPS to remember :</a:t>
            </a:r>
          </a:p>
          <a:p>
            <a:pPr marL="0" indent="-171450" defTabSz="109728">
              <a:buFont typeface="Wingdings" pitchFamily="2" charset="2"/>
              <a:buChar char="Ø"/>
            </a:pPr>
            <a:r>
              <a:rPr lang="en-US" baseline="0" noProof="0" dirty="0" smtClean="0"/>
              <a:t>1</a:t>
            </a:r>
            <a:r>
              <a:rPr lang="en-US" baseline="30000" noProof="0" dirty="0" smtClean="0"/>
              <a:t>st</a:t>
            </a:r>
            <a:r>
              <a:rPr lang="en-US" baseline="0" noProof="0" dirty="0" smtClean="0"/>
              <a:t> Start with your personal testimony, keep it short and true and all about Jesus’ transformation of your life.</a:t>
            </a:r>
          </a:p>
          <a:p>
            <a:pPr marL="0" indent="-171450" defTabSz="109728">
              <a:buFont typeface="Wingdings" pitchFamily="2" charset="2"/>
              <a:buChar char="Ø"/>
            </a:pPr>
            <a:r>
              <a:rPr lang="en-US" baseline="0" noProof="0" dirty="0" smtClean="0"/>
              <a:t>2</a:t>
            </a:r>
            <a:r>
              <a:rPr lang="en-US" baseline="30000" noProof="0" dirty="0" smtClean="0"/>
              <a:t>nd</a:t>
            </a:r>
            <a:r>
              <a:rPr lang="en-US" baseline="0" noProof="0" dirty="0" smtClean="0"/>
              <a:t> Sow Seeds from God’s Word that are direct quotations.</a:t>
            </a:r>
          </a:p>
          <a:p>
            <a:pPr marL="0" indent="-171450" defTabSz="109728">
              <a:buFont typeface="Wingdings" pitchFamily="2" charset="2"/>
              <a:buChar char="Ø"/>
            </a:pPr>
            <a:r>
              <a:rPr lang="en-US" baseline="0" noProof="0" dirty="0" smtClean="0"/>
              <a:t>3</a:t>
            </a:r>
            <a:r>
              <a:rPr lang="en-US" baseline="30000" noProof="0" dirty="0" smtClean="0"/>
              <a:t>rd</a:t>
            </a:r>
            <a:r>
              <a:rPr lang="en-US" baseline="0" noProof="0" dirty="0" smtClean="0"/>
              <a:t> Become a biblical Fisher of Men by drawing close to Christ and following His Methods.</a:t>
            </a:r>
          </a:p>
          <a:p>
            <a:pPr marL="0" indent="-171450" defTabSz="109728">
              <a:buFont typeface="Wingdings" pitchFamily="2" charset="2"/>
              <a:buChar char="Ø"/>
            </a:pPr>
            <a:r>
              <a:rPr lang="en-US" baseline="0" noProof="0" dirty="0" smtClean="0"/>
              <a:t>Let God do the convicting and saving from sin !</a:t>
            </a:r>
          </a:p>
          <a:p>
            <a:pPr marL="0" indent="-171450" defTabSz="109728">
              <a:buFont typeface="Wingdings" pitchFamily="2" charset="2"/>
              <a:buChar char="Ø"/>
            </a:pPr>
            <a:r>
              <a:rPr lang="en-US" baseline="0" noProof="0" dirty="0" smtClean="0"/>
              <a:t>4</a:t>
            </a:r>
            <a:r>
              <a:rPr lang="en-US" baseline="30000" noProof="0" dirty="0" smtClean="0"/>
              <a:t>th</a:t>
            </a:r>
            <a:r>
              <a:rPr lang="en-US" baseline="0" noProof="0" dirty="0" smtClean="0"/>
              <a:t> Don’t “drop the ball” after someone has received Christ.</a:t>
            </a:r>
          </a:p>
          <a:p>
            <a:pPr marL="0" indent="0" defTabSz="109728">
              <a:buFont typeface="Wingdings" pitchFamily="2" charset="2"/>
              <a:buNone/>
            </a:pPr>
            <a:r>
              <a:rPr lang="en-US" baseline="0" noProof="0" dirty="0" smtClean="0"/>
              <a:t>		Make a disciple in guiding them to obey Christ, first in baptism and then in ALL Christ has commanded us… a vast program </a:t>
            </a:r>
            <a:r>
              <a:rPr lang="en-US" baseline="0" noProof="0" dirty="0" smtClean="0"/>
              <a:t>!</a:t>
            </a:r>
            <a:endParaRPr lang="en-US" noProof="0" dirty="0" smtClean="0"/>
          </a:p>
          <a:p>
            <a:pPr marL="0" indent="-171450" defTabSz="109728">
              <a:buFont typeface="Wingdings" pitchFamily="2" charset="2"/>
              <a:buChar char="Ø"/>
            </a:pPr>
            <a:r>
              <a:rPr lang="en-US" noProof="0" dirty="0" smtClean="0"/>
              <a:t>We </a:t>
            </a:r>
            <a:r>
              <a:rPr lang="en-US" noProof="0" dirty="0" smtClean="0"/>
              <a:t>have a powerful</a:t>
            </a:r>
            <a:r>
              <a:rPr lang="en-US" baseline="0" noProof="0" dirty="0" smtClean="0"/>
              <a:t> promise in Mark 1v17.</a:t>
            </a:r>
          </a:p>
          <a:p>
            <a:pPr marL="0" indent="0" defTabSz="109728">
              <a:buFont typeface="Wingdings" pitchFamily="2" charset="2"/>
              <a:buNone/>
            </a:pPr>
            <a:r>
              <a:rPr lang="en-US" baseline="0" noProof="0" dirty="0" smtClean="0"/>
              <a:t>		Let’s count on </a:t>
            </a:r>
            <a:r>
              <a:rPr lang="en-US" baseline="0" noProof="0" smtClean="0"/>
              <a:t>His promise </a:t>
            </a:r>
            <a:r>
              <a:rPr lang="en-US" baseline="0" noProof="0" dirty="0" smtClean="0"/>
              <a:t>this week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42</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A faithful</a:t>
            </a:r>
            <a:r>
              <a:rPr lang="en-US" baseline="0" noProof="0" dirty="0" smtClean="0"/>
              <a:t> </a:t>
            </a:r>
            <a:r>
              <a:rPr lang="en-US" noProof="0" dirty="0" smtClean="0"/>
              <a:t>witness doesn't change his story with time</a:t>
            </a:r>
            <a:r>
              <a:rPr lang="en-US" noProof="0" dirty="0" smtClean="0"/>
              <a:t>.</a:t>
            </a:r>
          </a:p>
          <a:p>
            <a:pPr marL="0" indent="0" algn="ctr"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The Greek word used in the Bible for a witness is </a:t>
            </a:r>
            <a:r>
              <a:rPr lang="en-US" u="sng" noProof="0" dirty="0" smtClean="0"/>
              <a:t>MARTYR</a:t>
            </a:r>
            <a:r>
              <a:rPr lang="en-US" u="none" noProof="0" dirty="0" smtClean="0"/>
              <a:t>.</a:t>
            </a:r>
            <a:r>
              <a:rPr lang="en-US" b="1" u="none" noProof="0" dirty="0" smtClean="0"/>
              <a:t>[]</a:t>
            </a:r>
            <a:endParaRPr lang="en-US" b="1" noProof="0" dirty="0" smtClean="0"/>
          </a:p>
          <a:p>
            <a:pPr marL="0" indent="0" defTabSz="109728">
              <a:buFont typeface="Wingdings" pitchFamily="2" charset="2"/>
              <a:buNone/>
            </a:pPr>
            <a:r>
              <a:rPr lang="en-US" noProof="0" dirty="0" smtClean="0"/>
              <a:t>		If a witness in a Roman court was found to be lying, he would pay with his life </a:t>
            </a:r>
            <a:r>
              <a:rPr lang="en-US" noProof="0" dirty="0" smtClean="0"/>
              <a:t>!</a:t>
            </a:r>
          </a:p>
          <a:p>
            <a:pPr marL="0" indent="0"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There are no “turn coats”, who deny the Lord, among His faithful</a:t>
            </a:r>
            <a:r>
              <a:rPr lang="en-US" baseline="0" noProof="0" dirty="0" smtClean="0"/>
              <a:t> witnesses.</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5</a:t>
            </a:fld>
            <a:endParaRPr lang="fr-FR"/>
          </a:p>
        </p:txBody>
      </p:sp>
    </p:spTree>
    <p:extLst>
      <p:ext uri="{BB962C8B-B14F-4D97-AF65-F5344CB8AC3E}">
        <p14:creationId xmlns:p14="http://schemas.microsoft.com/office/powerpoint/2010/main" val="393825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Wingdings" pitchFamily="2" charset="2"/>
              <a:buNone/>
            </a:pPr>
            <a:r>
              <a:rPr lang="en-US" noProof="0" dirty="0" smtClean="0"/>
              <a:t>Jesus not only talked the talk, He walked the walk </a:t>
            </a:r>
            <a:r>
              <a:rPr lang="en-US" noProof="0" dirty="0" smtClean="0"/>
              <a:t>!</a:t>
            </a:r>
          </a:p>
          <a:p>
            <a:pPr marL="0" indent="0" algn="ctr">
              <a:buFont typeface="Wingdings" pitchFamily="2" charset="2"/>
              <a:buNone/>
            </a:pPr>
            <a:endParaRPr lang="en-US" noProof="0" dirty="0" smtClean="0"/>
          </a:p>
          <a:p>
            <a:pPr marL="171450" indent="-171450">
              <a:buFont typeface="Wingdings" pitchFamily="2" charset="2"/>
              <a:buChar char="Ø"/>
            </a:pPr>
            <a:r>
              <a:rPr lang="en-US" noProof="0" dirty="0" smtClean="0"/>
              <a:t>He</a:t>
            </a:r>
            <a:r>
              <a:rPr lang="en-US" baseline="0" noProof="0" dirty="0" smtClean="0"/>
              <a:t> is called “the Faithful and True witness” in Revelation 3v14.</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6</a:t>
            </a:fld>
            <a:endParaRPr lang="fr-FR"/>
          </a:p>
        </p:txBody>
      </p:sp>
    </p:spTree>
    <p:extLst>
      <p:ext uri="{BB962C8B-B14F-4D97-AF65-F5344CB8AC3E}">
        <p14:creationId xmlns:p14="http://schemas.microsoft.com/office/powerpoint/2010/main" val="33224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There is a </a:t>
            </a:r>
            <a:r>
              <a:rPr lang="en-US" u="sng" noProof="0" dirty="0" smtClean="0"/>
              <a:t>REWARD</a:t>
            </a:r>
            <a:r>
              <a:rPr lang="en-US" noProof="0" dirty="0" smtClean="0"/>
              <a:t> for being a good and faithful servant.  </a:t>
            </a:r>
            <a:endParaRPr lang="en-US" noProof="0" dirty="0" smtClean="0"/>
          </a:p>
          <a:p>
            <a:pPr marL="0" indent="0" algn="ctr"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The Lord </a:t>
            </a:r>
            <a:r>
              <a:rPr lang="en-US" noProof="0" dirty="0" smtClean="0"/>
              <a:t>wants us to witness for Him. </a:t>
            </a:r>
            <a:r>
              <a:rPr lang="en-US" b="1" noProof="0" dirty="0" smtClean="0"/>
              <a:t>[]</a:t>
            </a:r>
            <a:r>
              <a:rPr lang="en-US" noProof="0" dirty="0" smtClean="0"/>
              <a:t> </a:t>
            </a:r>
          </a:p>
          <a:p>
            <a:pPr marL="0" indent="0" defTabSz="109728">
              <a:buFont typeface="Wingdings" pitchFamily="2" charset="2"/>
              <a:buNone/>
            </a:pPr>
            <a:r>
              <a:rPr lang="en-US" noProof="0" dirty="0" smtClean="0"/>
              <a:t>		The Lord Jesus Christ gave His life to</a:t>
            </a:r>
            <a:r>
              <a:rPr lang="en-US" baseline="0" noProof="0" dirty="0" smtClean="0"/>
              <a:t> save you !</a:t>
            </a:r>
            <a:endParaRPr lang="en-US" noProof="0" dirty="0" smtClean="0"/>
          </a:p>
          <a:p>
            <a:pPr marL="0" indent="0" defTabSz="109728">
              <a:buFont typeface="Wingdings" pitchFamily="2" charset="2"/>
              <a:buNone/>
            </a:pPr>
            <a:r>
              <a:rPr lang="en-US" noProof="0" dirty="0" smtClean="0"/>
              <a:t>		Just to hear His voice say “well done” is enough to motivate anyone to tell others about Him</a:t>
            </a:r>
            <a:r>
              <a:rPr lang="en-US" noProof="0" dirty="0" smtClean="0"/>
              <a:t>.</a:t>
            </a:r>
          </a:p>
          <a:p>
            <a:pPr marL="0" indent="0"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How well are we doing each day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7</a:t>
            </a:fld>
            <a:endParaRPr lang="fr-FR"/>
          </a:p>
        </p:txBody>
      </p:sp>
    </p:spTree>
    <p:extLst>
      <p:ext uri="{BB962C8B-B14F-4D97-AF65-F5344CB8AC3E}">
        <p14:creationId xmlns:p14="http://schemas.microsoft.com/office/powerpoint/2010/main" val="244110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No one will be saved by your witnessing.</a:t>
            </a:r>
          </a:p>
          <a:p>
            <a:pPr marL="0" indent="0" defTabSz="109728">
              <a:buFont typeface="Wingdings" pitchFamily="2" charset="2"/>
              <a:buNone/>
            </a:pPr>
            <a:r>
              <a:rPr lang="en-US" noProof="0" dirty="0" smtClean="0"/>
              <a:t>		Your testimony will only "work the soil" of a heart, but it is not the Gospel.  </a:t>
            </a:r>
            <a:endParaRPr lang="en-US" noProof="0" dirty="0" smtClean="0"/>
          </a:p>
          <a:p>
            <a:pPr marL="0" indent="0"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The</a:t>
            </a:r>
            <a:r>
              <a:rPr lang="en-US" baseline="0" noProof="0" dirty="0" smtClean="0"/>
              <a:t> </a:t>
            </a:r>
            <a:r>
              <a:rPr lang="en-US" b="1" baseline="0" noProof="0" dirty="0" smtClean="0"/>
              <a:t>SECOND STEP </a:t>
            </a:r>
            <a:r>
              <a:rPr lang="en-US" baseline="0" noProof="0" dirty="0" smtClean="0"/>
              <a:t>in biblical evangelism is to </a:t>
            </a:r>
            <a:r>
              <a:rPr lang="en-US" u="sng" baseline="0" noProof="0" dirty="0" smtClean="0"/>
              <a:t>INFORM</a:t>
            </a:r>
            <a:r>
              <a:rPr lang="en-US" baseline="0" noProof="0" dirty="0" smtClean="0"/>
              <a:t> others about the Good News of salvation. </a:t>
            </a:r>
            <a:r>
              <a:rPr lang="en-US" b="1" baseline="0" noProof="0" dirty="0" smtClean="0"/>
              <a:t>[]</a:t>
            </a:r>
          </a:p>
          <a:p>
            <a:pPr marL="0" indent="-171450" defTabSz="109728">
              <a:buFont typeface="Wingdings" pitchFamily="2" charset="2"/>
              <a:buChar char="Ø"/>
            </a:pPr>
            <a:endParaRPr lang="en-US" b="1" noProof="0" dirty="0" smtClean="0"/>
          </a:p>
          <a:p>
            <a:pPr marL="0" indent="-171450" defTabSz="109728">
              <a:buFont typeface="Wingdings" pitchFamily="2" charset="2"/>
              <a:buChar char="Ø"/>
            </a:pPr>
            <a:r>
              <a:rPr lang="en-US" noProof="0" dirty="0" smtClean="0"/>
              <a:t>The lost don’t need to hear how</a:t>
            </a:r>
            <a:r>
              <a:rPr lang="en-US" baseline="0" noProof="0" dirty="0" smtClean="0"/>
              <a:t> good your church is.</a:t>
            </a:r>
          </a:p>
          <a:p>
            <a:pPr marL="0" indent="0" defTabSz="109728">
              <a:buFont typeface="Wingdings" pitchFamily="2" charset="2"/>
              <a:buNone/>
            </a:pPr>
            <a:r>
              <a:rPr lang="en-US" baseline="0" noProof="0" dirty="0" smtClean="0"/>
              <a:t>		They don’t need you to convict them of their sin; that is the work of the Spirit of God according to John 16v8.</a:t>
            </a:r>
            <a:endParaRPr lang="en-US" noProof="0" dirty="0" smtClean="0"/>
          </a:p>
          <a:p>
            <a:pPr marL="0" indent="0" defTabSz="109728">
              <a:buFont typeface="Wingdings" pitchFamily="2" charset="2"/>
              <a:buNone/>
            </a:pPr>
            <a:r>
              <a:rPr lang="en-US" noProof="0" dirty="0" smtClean="0"/>
              <a:t>		Do you tell others what the really Good News is so they </a:t>
            </a:r>
            <a:r>
              <a:rPr lang="en-US" u="sng" noProof="0" dirty="0" smtClean="0"/>
              <a:t>KNOW WHO TO CALL ON</a:t>
            </a:r>
            <a:r>
              <a:rPr lang="en-US" noProof="0" dirty="0" smtClean="0"/>
              <a:t> for</a:t>
            </a:r>
            <a:r>
              <a:rPr lang="en-US" baseline="0" noProof="0" dirty="0" smtClean="0"/>
              <a:t> salvation</a:t>
            </a:r>
            <a:r>
              <a:rPr lang="en-US" noProof="0" dirty="0" smtClean="0"/>
              <a:t>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8</a:t>
            </a:fld>
            <a:endParaRPr lang="fr-FR"/>
          </a:p>
        </p:txBody>
      </p:sp>
    </p:spTree>
    <p:extLst>
      <p:ext uri="{BB962C8B-B14F-4D97-AF65-F5344CB8AC3E}">
        <p14:creationId xmlns:p14="http://schemas.microsoft.com/office/powerpoint/2010/main" val="339462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defTabSz="109728">
              <a:buFont typeface="Wingdings" pitchFamily="2" charset="2"/>
              <a:buNone/>
            </a:pPr>
            <a:r>
              <a:rPr lang="en-US" noProof="0" dirty="0" smtClean="0"/>
              <a:t>By planting this "Seed" in the heart of the hearer, you </a:t>
            </a:r>
            <a:r>
              <a:rPr lang="en-US" u="sng" noProof="0" dirty="0" smtClean="0"/>
              <a:t>INFORM</a:t>
            </a:r>
            <a:r>
              <a:rPr lang="en-US" noProof="0" dirty="0" smtClean="0"/>
              <a:t> them of their need and Christ's solution.  </a:t>
            </a:r>
          </a:p>
          <a:p>
            <a:pPr marL="0" indent="0" defTabSz="109728">
              <a:buFont typeface="Wingdings" pitchFamily="2" charset="2"/>
              <a:buNone/>
            </a:pPr>
            <a:r>
              <a:rPr lang="en-US" noProof="0" dirty="0" smtClean="0"/>
              <a:t>		But, remember a Christian education never saved anyone; only the Savior saves !  </a:t>
            </a:r>
            <a:endParaRPr lang="en-US" noProof="0" dirty="0" smtClean="0"/>
          </a:p>
          <a:p>
            <a:pPr marL="0" indent="0" defTabSz="109728">
              <a:buFont typeface="Wingdings" pitchFamily="2" charset="2"/>
              <a:buNone/>
            </a:pPr>
            <a:endParaRPr lang="en-US" noProof="0" dirty="0" smtClean="0"/>
          </a:p>
          <a:p>
            <a:pPr marL="0" indent="-171450" defTabSz="109728">
              <a:buFont typeface="Wingdings" pitchFamily="2" charset="2"/>
              <a:buChar char="Ø"/>
            </a:pPr>
            <a:r>
              <a:rPr lang="en-US" noProof="0" dirty="0" smtClean="0"/>
              <a:t>Let’s read carefully what God’s Word says about the Gospel. </a:t>
            </a:r>
            <a:r>
              <a:rPr lang="en-US" b="1" noProof="0" dirty="0" smtClean="0"/>
              <a:t>[]</a:t>
            </a:r>
          </a:p>
          <a:p>
            <a:pPr marL="0" indent="-171450" defTabSz="109728">
              <a:buFont typeface="Wingdings" pitchFamily="2" charset="2"/>
              <a:buChar char="Ø"/>
            </a:pPr>
            <a:endParaRPr lang="en-US" noProof="0" dirty="0" smtClean="0"/>
          </a:p>
          <a:p>
            <a:pPr marL="0" indent="-171450" defTabSz="109728">
              <a:buFont typeface="Wingdings" pitchFamily="2" charset="2"/>
              <a:buChar char="Ø"/>
            </a:pPr>
            <a:r>
              <a:rPr lang="en-US" noProof="0" dirty="0" smtClean="0"/>
              <a:t>Why </a:t>
            </a:r>
            <a:r>
              <a:rPr lang="en-US" noProof="0" dirty="0" smtClean="0"/>
              <a:t>does God's inspired Word say "by which you are saved" instead of "which saves you" ?</a:t>
            </a:r>
          </a:p>
          <a:p>
            <a:pPr marL="0" indent="0" defTabSz="109728">
              <a:buFont typeface="Wingdings" pitchFamily="2" charset="2"/>
              <a:buNone/>
            </a:pPr>
            <a:r>
              <a:rPr lang="en-US" noProof="0" dirty="0" smtClean="0"/>
              <a:t>		The Gospel</a:t>
            </a:r>
            <a:r>
              <a:rPr lang="en-US" baseline="0" noProof="0" dirty="0" smtClean="0"/>
              <a:t> is about the Savior, but just believing it instead of trusting Him will not save anyone.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9</a:t>
            </a:fld>
            <a:endParaRPr lang="fr-FR"/>
          </a:p>
        </p:txBody>
      </p:sp>
    </p:spTree>
    <p:extLst>
      <p:ext uri="{BB962C8B-B14F-4D97-AF65-F5344CB8AC3E}">
        <p14:creationId xmlns:p14="http://schemas.microsoft.com/office/powerpoint/2010/main" val="1736902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4"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12" name="Picture 1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5949281"/>
            <a:ext cx="899592" cy="908720"/>
          </a:xfrm>
          <a:prstGeom prst="rect">
            <a:avLst/>
          </a:prstGeom>
        </p:spPr>
      </p:pic>
    </p:spTree>
    <p:extLst>
      <p:ext uri="{BB962C8B-B14F-4D97-AF65-F5344CB8AC3E}">
        <p14:creationId xmlns:p14="http://schemas.microsoft.com/office/powerpoint/2010/main" val="258294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4" presetClass="entr" presetSubtype="1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randombar(horizontal)">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3000">
              <a:srgbClr val="CC0000">
                <a:lumMod val="74000"/>
              </a:srgb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8"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9"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2" name="Picture 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5949280"/>
            <a:ext cx="899592" cy="908720"/>
          </a:xfrm>
          <a:prstGeom prst="rect">
            <a:avLst/>
          </a:prstGeom>
        </p:spPr>
      </p:pic>
    </p:spTree>
    <p:extLst>
      <p:ext uri="{BB962C8B-B14F-4D97-AF65-F5344CB8AC3E}">
        <p14:creationId xmlns:p14="http://schemas.microsoft.com/office/powerpoint/2010/main" val="324614656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21"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heel(1)">
                      <p:cBhvr>
                        <p:cTn dur="20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74754"/>
      </p:ext>
    </p:extLst>
  </p:cSld>
  <p:clrMap bg1="dk1" tx1="lt1" bg2="dk2" tx2="lt2" accent1="accent1" accent2="accent2" accent3="accent3" accent4="accent4" accent5="accent5" accent6="accent6" hlink="hlink" folHlink="folHlink"/>
  <p:sldLayoutIdLst>
    <p:sldLayoutId id="2147483652" r:id="rId1"/>
    <p:sldLayoutId id="2147483649" r:id="rId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azbible.yolasite.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884036" y="-675456"/>
            <a:ext cx="5280252" cy="6601927"/>
          </a:xfrm>
        </p:spPr>
      </p:pic>
      <p:sp>
        <p:nvSpPr>
          <p:cNvPr id="2" name="Title 1"/>
          <p:cNvSpPr>
            <a:spLocks noGrp="1"/>
          </p:cNvSpPr>
          <p:nvPr>
            <p:ph type="title"/>
          </p:nvPr>
        </p:nvSpPr>
        <p:spPr>
          <a:xfrm>
            <a:off x="0" y="322514"/>
            <a:ext cx="9144000" cy="874238"/>
          </a:xfrm>
        </p:spPr>
        <p:txBody>
          <a:bodyPr>
            <a:normAutofit/>
          </a:bodyPr>
          <a:lstStyle/>
          <a:p>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endParaRPr lang="en-US" sz="4000" dirty="0">
              <a:latin typeface="Arial" pitchFamily="34" charset="0"/>
              <a:cs typeface="Arial" pitchFamily="34" charset="0"/>
            </a:endParaRPr>
          </a:p>
        </p:txBody>
      </p:sp>
    </p:spTree>
    <p:extLst>
      <p:ext uri="{BB962C8B-B14F-4D97-AF65-F5344CB8AC3E}">
        <p14:creationId xmlns:p14="http://schemas.microsoft.com/office/powerpoint/2010/main" val="635005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can you be saved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smtClean="0">
                <a:latin typeface="Arial" pitchFamily="34" charset="0"/>
                <a:cs typeface="Arial" pitchFamily="34" charset="0"/>
              </a:rPr>
              <a:t>“Whoever </a:t>
            </a:r>
            <a:r>
              <a:rPr lang="en-US" dirty="0">
                <a:latin typeface="Arial" pitchFamily="34" charset="0"/>
                <a:cs typeface="Arial" pitchFamily="34" charset="0"/>
              </a:rPr>
              <a:t>will </a:t>
            </a:r>
            <a:r>
              <a:rPr lang="en-US" b="1" i="1" u="sng" dirty="0">
                <a:latin typeface="Arial" pitchFamily="34" charset="0"/>
                <a:cs typeface="Arial" pitchFamily="34" charset="0"/>
              </a:rPr>
              <a:t>call on the name</a:t>
            </a:r>
            <a:r>
              <a:rPr lang="en-US" dirty="0">
                <a:latin typeface="Arial" pitchFamily="34" charset="0"/>
                <a:cs typeface="Arial" pitchFamily="34" charset="0"/>
              </a:rPr>
              <a:t> of the Lord will be </a:t>
            </a:r>
            <a:r>
              <a:rPr lang="en-US" dirty="0" smtClean="0">
                <a:latin typeface="Arial" pitchFamily="34" charset="0"/>
                <a:cs typeface="Arial" pitchFamily="34" charset="0"/>
              </a:rPr>
              <a:t>saved.” </a:t>
            </a:r>
            <a:r>
              <a:rPr lang="en-US" b="1" i="1" dirty="0" smtClean="0">
                <a:solidFill>
                  <a:srgbClr val="00FF00"/>
                </a:solidFill>
                <a:latin typeface="Arial" pitchFamily="34" charset="0"/>
                <a:cs typeface="Arial" pitchFamily="34" charset="0"/>
              </a:rPr>
              <a:t>Romans </a:t>
            </a:r>
            <a:r>
              <a:rPr lang="en-US" b="1" i="1" dirty="0">
                <a:solidFill>
                  <a:srgbClr val="00FF00"/>
                </a:solidFill>
                <a:latin typeface="Arial" pitchFamily="34" charset="0"/>
                <a:cs typeface="Arial" pitchFamily="34" charset="0"/>
              </a:rPr>
              <a:t>10:13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Trust Him enough to ask !</a:t>
            </a:r>
            <a:endParaRPr lang="en-US" dirty="0">
              <a:latin typeface="Arial" pitchFamily="34" charset="0"/>
              <a:cs typeface="Arial" pitchFamily="34" charset="0"/>
            </a:endParaRPr>
          </a:p>
        </p:txBody>
      </p:sp>
    </p:spTree>
    <p:extLst>
      <p:ext uri="{BB962C8B-B14F-4D97-AF65-F5344CB8AC3E}">
        <p14:creationId xmlns:p14="http://schemas.microsoft.com/office/powerpoint/2010/main" val="2329430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Where do we go from here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"He who </a:t>
            </a:r>
            <a:r>
              <a:rPr lang="en-US" b="1" i="1" u="sng" dirty="0">
                <a:latin typeface="Arial" pitchFamily="34" charset="0"/>
                <a:cs typeface="Arial" pitchFamily="34" charset="0"/>
              </a:rPr>
              <a:t>sows the good seed</a:t>
            </a:r>
            <a:r>
              <a:rPr lang="en-US" dirty="0">
                <a:latin typeface="Arial" pitchFamily="34" charset="0"/>
                <a:cs typeface="Arial" pitchFamily="34" charset="0"/>
              </a:rPr>
              <a:t> is the Son of Man."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Matthew </a:t>
            </a:r>
            <a:r>
              <a:rPr lang="en-US" b="1" i="1" dirty="0">
                <a:solidFill>
                  <a:srgbClr val="00FF00"/>
                </a:solidFill>
                <a:latin typeface="Arial" pitchFamily="34" charset="0"/>
                <a:cs typeface="Arial" pitchFamily="34" charset="0"/>
              </a:rPr>
              <a:t>13:37 </a:t>
            </a:r>
            <a:r>
              <a:rPr lang="en-US" sz="2400" b="1" i="1" dirty="0">
                <a:solidFill>
                  <a:srgbClr val="00FF00"/>
                </a:solidFill>
                <a:latin typeface="Arial" pitchFamily="34" charset="0"/>
                <a:cs typeface="Arial" pitchFamily="34" charset="0"/>
              </a:rPr>
              <a:t>WEB</a:t>
            </a:r>
          </a:p>
          <a:p>
            <a:r>
              <a:rPr lang="en-US" dirty="0">
                <a:latin typeface="Arial" pitchFamily="34" charset="0"/>
                <a:cs typeface="Arial" pitchFamily="34" charset="0"/>
              </a:rPr>
              <a:t>	</a:t>
            </a:r>
            <a:r>
              <a:rPr lang="en-US" dirty="0" smtClean="0">
                <a:latin typeface="Arial" pitchFamily="34" charset="0"/>
                <a:cs typeface="Arial" pitchFamily="34" charset="0"/>
              </a:rPr>
              <a:t>"</a:t>
            </a:r>
            <a:r>
              <a:rPr lang="en-US" b="1" i="1" u="sng" dirty="0">
                <a:latin typeface="Arial" pitchFamily="34" charset="0"/>
                <a:cs typeface="Arial" pitchFamily="34" charset="0"/>
              </a:rPr>
              <a:t>The seed is the </a:t>
            </a:r>
            <a:r>
              <a:rPr lang="en-US" b="1" i="1" u="sng" dirty="0" smtClean="0">
                <a:latin typeface="Arial" pitchFamily="34" charset="0"/>
                <a:cs typeface="Arial" pitchFamily="34" charset="0"/>
              </a:rPr>
              <a:t>word     </a:t>
            </a:r>
            <a:r>
              <a:rPr lang="en-US" dirty="0" smtClean="0">
                <a:latin typeface="Arial" pitchFamily="34" charset="0"/>
                <a:cs typeface="Arial" pitchFamily="34" charset="0"/>
              </a:rPr>
              <a:t> of </a:t>
            </a:r>
            <a:r>
              <a:rPr lang="en-US" dirty="0">
                <a:latin typeface="Arial" pitchFamily="34" charset="0"/>
                <a:cs typeface="Arial" pitchFamily="34" charset="0"/>
              </a:rPr>
              <a:t>God." </a:t>
            </a:r>
            <a:r>
              <a:rPr lang="en-US" b="1" i="1" dirty="0" smtClean="0">
                <a:solidFill>
                  <a:srgbClr val="00FF00"/>
                </a:solidFill>
                <a:latin typeface="Arial" pitchFamily="34" charset="0"/>
                <a:cs typeface="Arial" pitchFamily="34" charset="0"/>
              </a:rPr>
              <a:t>Luke </a:t>
            </a:r>
            <a:r>
              <a:rPr lang="en-US" b="1" i="1" dirty="0">
                <a:solidFill>
                  <a:srgbClr val="00FF00"/>
                </a:solidFill>
                <a:latin typeface="Arial" pitchFamily="34" charset="0"/>
                <a:cs typeface="Arial" pitchFamily="34" charset="0"/>
              </a:rPr>
              <a:t>8:11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Spread the Word !</a:t>
            </a:r>
            <a:endParaRPr lang="en-US" dirty="0">
              <a:latin typeface="Arial" pitchFamily="34" charset="0"/>
              <a:cs typeface="Arial" pitchFamily="34" charset="0"/>
            </a:endParaRPr>
          </a:p>
        </p:txBody>
      </p:sp>
    </p:spTree>
    <p:extLst>
      <p:ext uri="{BB962C8B-B14F-4D97-AF65-F5344CB8AC3E}">
        <p14:creationId xmlns:p14="http://schemas.microsoft.com/office/powerpoint/2010/main" val="2143147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t>
            </a:r>
            <a:r>
              <a:rPr lang="fr-FR" dirty="0" err="1" smtClean="0"/>
              <a:t>is</a:t>
            </a:r>
            <a:r>
              <a:rPr lang="fr-FR" dirty="0" smtClean="0"/>
              <a:t> </a:t>
            </a:r>
            <a:r>
              <a:rPr lang="fr-FR" dirty="0" err="1" smtClean="0"/>
              <a:t>this</a:t>
            </a:r>
            <a:r>
              <a:rPr lang="fr-FR" dirty="0" smtClean="0"/>
              <a:t> </a:t>
            </a:r>
            <a:r>
              <a:rPr lang="fr-FR" dirty="0" err="1" smtClean="0"/>
              <a:t>picture</a:t>
            </a:r>
            <a:r>
              <a:rPr lang="fr-FR" dirty="0" smtClean="0"/>
              <a:t> </a:t>
            </a:r>
            <a:r>
              <a:rPr lang="fr-FR" dirty="0" err="1" smtClean="0"/>
              <a:t>telling</a:t>
            </a:r>
            <a:r>
              <a:rPr lang="fr-FR" dirty="0" smtClean="0"/>
              <a:t> us ?</a:t>
            </a:r>
            <a:endParaRPr lang="fr-FR" dirty="0"/>
          </a:p>
        </p:txBody>
      </p:sp>
      <p:sp>
        <p:nvSpPr>
          <p:cNvPr id="4" name="Content Placeholder 3"/>
          <p:cNvSpPr>
            <a:spLocks noGrp="1"/>
          </p:cNvSpPr>
          <p:nvPr>
            <p:ph sz="half" idx="2"/>
          </p:nvPr>
        </p:nvSpPr>
        <p:spPr/>
        <p:txBody>
          <a:bodyPr/>
          <a:lstStyle/>
          <a:p>
            <a:r>
              <a:rPr lang="fr-FR" dirty="0" err="1" smtClean="0"/>
              <a:t>It’s</a:t>
            </a:r>
            <a:r>
              <a:rPr lang="fr-FR" dirty="0" smtClean="0"/>
              <a:t> hard </a:t>
            </a:r>
            <a:r>
              <a:rPr lang="fr-FR" dirty="0" err="1" smtClean="0"/>
              <a:t>work</a:t>
            </a:r>
            <a:r>
              <a:rPr lang="fr-FR" dirty="0" smtClean="0"/>
              <a:t> !</a:t>
            </a:r>
            <a:endParaRPr lang="fr-FR"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80920" y="908050"/>
            <a:ext cx="3782159" cy="5041900"/>
          </a:xfrm>
        </p:spPr>
      </p:pic>
    </p:spTree>
    <p:extLst>
      <p:ext uri="{BB962C8B-B14F-4D97-AF65-F5344CB8AC3E}">
        <p14:creationId xmlns:p14="http://schemas.microsoft.com/office/powerpoint/2010/main" val="412858163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Are we wasting our time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Autofit/>
          </a:bodyPr>
          <a:lstStyle/>
          <a:p>
            <a:pPr>
              <a:lnSpc>
                <a:spcPct val="120000"/>
              </a:lnSpc>
            </a:pPr>
            <a:r>
              <a:rPr lang="en-US" sz="3000" dirty="0" smtClean="0">
                <a:latin typeface="Arial" pitchFamily="34" charset="0"/>
                <a:cs typeface="Arial" pitchFamily="34" charset="0"/>
              </a:rPr>
              <a:t>"Behold</a:t>
            </a:r>
            <a:r>
              <a:rPr lang="en-US" sz="3000" dirty="0">
                <a:latin typeface="Arial" pitchFamily="34" charset="0"/>
                <a:cs typeface="Arial" pitchFamily="34" charset="0"/>
              </a:rPr>
              <a:t>, a farmer went out to sow. As he sowed, some seeds fell </a:t>
            </a:r>
            <a:r>
              <a:rPr lang="en-US" sz="3000" b="1" i="1" u="sng" dirty="0">
                <a:latin typeface="Arial" pitchFamily="34" charset="0"/>
                <a:cs typeface="Arial" pitchFamily="34" charset="0"/>
              </a:rPr>
              <a:t>by the roadside</a:t>
            </a:r>
            <a:r>
              <a:rPr lang="en-US" sz="3000" dirty="0">
                <a:latin typeface="Arial" pitchFamily="34" charset="0"/>
                <a:cs typeface="Arial" pitchFamily="34" charset="0"/>
              </a:rPr>
              <a:t>, and the birds came and devoured them. Others fell </a:t>
            </a:r>
            <a:r>
              <a:rPr lang="en-US" sz="3000" b="1" i="1" u="sng" dirty="0">
                <a:latin typeface="Arial" pitchFamily="34" charset="0"/>
                <a:cs typeface="Arial" pitchFamily="34" charset="0"/>
              </a:rPr>
              <a:t>on rocky ground</a:t>
            </a:r>
            <a:r>
              <a:rPr lang="en-US" sz="3000" dirty="0">
                <a:latin typeface="Arial" pitchFamily="34" charset="0"/>
                <a:cs typeface="Arial" pitchFamily="34" charset="0"/>
              </a:rPr>
              <a:t>, where they didn’t have much soil, and immediately they sprang up, because they had no depth of earth. When the sun had risen, they were scorched. Because they had no root, they withered away. Others fell </a:t>
            </a:r>
            <a:r>
              <a:rPr lang="en-US" sz="3000" b="1" i="1" u="sng" dirty="0">
                <a:latin typeface="Arial" pitchFamily="34" charset="0"/>
                <a:cs typeface="Arial" pitchFamily="34" charset="0"/>
              </a:rPr>
              <a:t>among thorns</a:t>
            </a:r>
            <a:r>
              <a:rPr lang="en-US" sz="3000" dirty="0">
                <a:latin typeface="Arial" pitchFamily="34" charset="0"/>
                <a:cs typeface="Arial" pitchFamily="34" charset="0"/>
              </a:rPr>
              <a:t>. The thorns grew up and choked them</a:t>
            </a:r>
            <a:r>
              <a:rPr lang="en-US" sz="3000" dirty="0" smtClean="0">
                <a:latin typeface="Arial" pitchFamily="34" charset="0"/>
                <a:cs typeface="Arial" pitchFamily="34" charset="0"/>
              </a:rPr>
              <a:t>."  </a:t>
            </a:r>
            <a:r>
              <a:rPr lang="en-US" sz="3000" b="1" i="1" dirty="0">
                <a:solidFill>
                  <a:srgbClr val="00FF00"/>
                </a:solidFill>
                <a:latin typeface="Arial" pitchFamily="34" charset="0"/>
                <a:cs typeface="Arial" pitchFamily="34" charset="0"/>
              </a:rPr>
              <a:t>Matthew 13:3-8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Sow liberally !</a:t>
            </a:r>
            <a:endParaRPr lang="en-US" dirty="0">
              <a:latin typeface="Arial" pitchFamily="34" charset="0"/>
              <a:cs typeface="Arial" pitchFamily="34" charset="0"/>
            </a:endParaRPr>
          </a:p>
        </p:txBody>
      </p:sp>
    </p:spTree>
    <p:extLst>
      <p:ext uri="{BB962C8B-B14F-4D97-AF65-F5344CB8AC3E}">
        <p14:creationId xmlns:p14="http://schemas.microsoft.com/office/powerpoint/2010/main" val="2441293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1562" y="471601"/>
            <a:ext cx="9144000" cy="874238"/>
          </a:xfrm>
        </p:spPr>
        <p:txBody>
          <a:bodyPr/>
          <a:lstStyle/>
          <a:p>
            <a:r>
              <a:rPr lang="en-US" dirty="0" smtClean="0">
                <a:latin typeface="Arial" pitchFamily="34" charset="0"/>
                <a:cs typeface="Arial" pitchFamily="34" charset="0"/>
              </a:rPr>
              <a:t>Becoming fishers of men</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000" dirty="0" smtClean="0">
                <a:latin typeface="Arial" pitchFamily="34" charset="0"/>
                <a:cs typeface="Arial" pitchFamily="34" charset="0"/>
              </a:rPr>
              <a:t>  It’s not just tackle &amp; technique !</a:t>
            </a:r>
            <a:endParaRPr lang="en-US" sz="4000" dirty="0">
              <a:latin typeface="Arial" pitchFamily="34" charset="0"/>
              <a:cs typeface="Arial" pitchFamily="34" charset="0"/>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09517" y="1346200"/>
            <a:ext cx="3747192" cy="4614863"/>
          </a:xfrm>
        </p:spPr>
      </p:pic>
    </p:spTree>
    <p:extLst>
      <p:ext uri="{BB962C8B-B14F-4D97-AF65-F5344CB8AC3E}">
        <p14:creationId xmlns:p14="http://schemas.microsoft.com/office/powerpoint/2010/main" val="3884796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can </a:t>
            </a:r>
            <a:r>
              <a:rPr lang="en-US" dirty="0" smtClean="0">
                <a:latin typeface="Arial" pitchFamily="34" charset="0"/>
                <a:cs typeface="Arial" pitchFamily="34" charset="0"/>
              </a:rPr>
              <a:t>you </a:t>
            </a:r>
            <a:r>
              <a:rPr lang="en-US" dirty="0" smtClean="0">
                <a:latin typeface="Arial" pitchFamily="34" charset="0"/>
                <a:cs typeface="Arial" pitchFamily="34" charset="0"/>
              </a:rPr>
              <a:t>get started</a:t>
            </a:r>
            <a:r>
              <a:rPr lang="en-US" dirty="0" smtClean="0">
                <a:latin typeface="Arial" pitchFamily="34" charset="0"/>
                <a:cs typeface="Arial" pitchFamily="34" charset="0"/>
              </a:rPr>
              <a:t>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and I will </a:t>
            </a:r>
            <a:r>
              <a:rPr lang="en-US" b="1" i="1" u="sng" dirty="0">
                <a:latin typeface="Arial" pitchFamily="34" charset="0"/>
                <a:cs typeface="Arial" pitchFamily="34" charset="0"/>
              </a:rPr>
              <a:t>make you</a:t>
            </a:r>
            <a:r>
              <a:rPr lang="en-US" dirty="0">
                <a:latin typeface="Arial" pitchFamily="34" charset="0"/>
                <a:cs typeface="Arial" pitchFamily="34" charset="0"/>
              </a:rPr>
              <a:t> into fishers for men.' "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Mark </a:t>
            </a:r>
            <a:r>
              <a:rPr lang="en-US" b="1" i="1" dirty="0">
                <a:solidFill>
                  <a:srgbClr val="00FF00"/>
                </a:solidFill>
                <a:latin typeface="Arial" pitchFamily="34" charset="0"/>
                <a:cs typeface="Arial" pitchFamily="34" charset="0"/>
              </a:rPr>
              <a:t>1:17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Become fishers of men !</a:t>
            </a:r>
            <a:endParaRPr lang="en-US" dirty="0">
              <a:latin typeface="Arial" pitchFamily="34" charset="0"/>
              <a:cs typeface="Arial" pitchFamily="34" charset="0"/>
            </a:endParaRPr>
          </a:p>
        </p:txBody>
      </p:sp>
    </p:spTree>
    <p:extLst>
      <p:ext uri="{BB962C8B-B14F-4D97-AF65-F5344CB8AC3E}">
        <p14:creationId xmlns:p14="http://schemas.microsoft.com/office/powerpoint/2010/main" val="1344968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Who calls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a:t>
            </a:r>
            <a:r>
              <a:rPr lang="en-US" b="1" i="1" u="sng" dirty="0">
                <a:latin typeface="Arial" pitchFamily="34" charset="0"/>
                <a:cs typeface="Arial" pitchFamily="34" charset="0"/>
              </a:rPr>
              <a:t>Jesus</a:t>
            </a:r>
            <a:r>
              <a:rPr lang="en-US" dirty="0">
                <a:latin typeface="Arial" pitchFamily="34" charset="0"/>
                <a:cs typeface="Arial" pitchFamily="34" charset="0"/>
              </a:rPr>
              <a:t> said to them, 'Come after me, and I will make you into fishers for men.' " </a:t>
            </a:r>
            <a:r>
              <a:rPr lang="en-US" dirty="0" smtClean="0">
                <a:latin typeface="Arial" pitchFamily="34" charset="0"/>
                <a:cs typeface="Arial" pitchFamily="34" charset="0"/>
              </a:rPr>
              <a:t>       </a:t>
            </a:r>
            <a:r>
              <a:rPr lang="en-US" b="1" i="1" dirty="0">
                <a:solidFill>
                  <a:srgbClr val="00FF00"/>
                </a:solidFill>
                <a:latin typeface="Arial" pitchFamily="34" charset="0"/>
                <a:cs typeface="Arial" pitchFamily="34" charset="0"/>
              </a:rPr>
              <a:t>Mark 1:17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Master !</a:t>
            </a:r>
            <a:endParaRPr lang="en-US" dirty="0">
              <a:latin typeface="Arial" pitchFamily="34" charset="0"/>
              <a:cs typeface="Arial" pitchFamily="34" charset="0"/>
            </a:endParaRPr>
          </a:p>
        </p:txBody>
      </p:sp>
    </p:spTree>
    <p:extLst>
      <p:ext uri="{BB962C8B-B14F-4D97-AF65-F5344CB8AC3E}">
        <p14:creationId xmlns:p14="http://schemas.microsoft.com/office/powerpoint/2010/main" val="21712558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Why does Jesus call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a:t>
            </a:r>
            <a:r>
              <a:rPr lang="en-US" b="1" i="1" u="sng" dirty="0">
                <a:latin typeface="Arial" pitchFamily="34" charset="0"/>
                <a:cs typeface="Arial" pitchFamily="34" charset="0"/>
              </a:rPr>
              <a:t>said</a:t>
            </a:r>
            <a:r>
              <a:rPr lang="en-US" dirty="0">
                <a:latin typeface="Arial" pitchFamily="34" charset="0"/>
                <a:cs typeface="Arial" pitchFamily="34" charset="0"/>
              </a:rPr>
              <a:t> to them, 'Come after me, and I will make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wants to be heard !</a:t>
            </a:r>
            <a:endParaRPr lang="en-US" dirty="0">
              <a:latin typeface="Arial" pitchFamily="34" charset="0"/>
              <a:cs typeface="Arial" pitchFamily="34" charset="0"/>
            </a:endParaRPr>
          </a:p>
        </p:txBody>
      </p:sp>
    </p:spTree>
    <p:extLst>
      <p:ext uri="{BB962C8B-B14F-4D97-AF65-F5344CB8AC3E}">
        <p14:creationId xmlns:p14="http://schemas.microsoft.com/office/powerpoint/2010/main" val="66776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To whom is Jesus talking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a:t>
            </a:r>
            <a:r>
              <a:rPr lang="en-US" b="1" i="1" u="sng" dirty="0">
                <a:latin typeface="Arial" pitchFamily="34" charset="0"/>
                <a:cs typeface="Arial" pitchFamily="34" charset="0"/>
              </a:rPr>
              <a:t>to them</a:t>
            </a:r>
            <a:r>
              <a:rPr lang="en-US" dirty="0">
                <a:latin typeface="Arial" pitchFamily="34" charset="0"/>
                <a:cs typeface="Arial" pitchFamily="34" charset="0"/>
              </a:rPr>
              <a:t>, 'Come after me, and I will make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Those who trust Him !</a:t>
            </a:r>
            <a:endParaRPr lang="en-US" dirty="0">
              <a:latin typeface="Arial" pitchFamily="34" charset="0"/>
              <a:cs typeface="Arial" pitchFamily="34" charset="0"/>
            </a:endParaRPr>
          </a:p>
        </p:txBody>
      </p:sp>
    </p:spTree>
    <p:extLst>
      <p:ext uri="{BB962C8B-B14F-4D97-AF65-F5344CB8AC3E}">
        <p14:creationId xmlns:p14="http://schemas.microsoft.com/office/powerpoint/2010/main" val="3277481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 does He want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a:t>
            </a:r>
            <a:r>
              <a:rPr lang="en-US" b="1" i="1" u="sng" dirty="0">
                <a:latin typeface="Arial" pitchFamily="34" charset="0"/>
                <a:cs typeface="Arial" pitchFamily="34" charset="0"/>
              </a:rPr>
              <a:t>Come</a:t>
            </a:r>
            <a:r>
              <a:rPr lang="en-US" dirty="0">
                <a:latin typeface="Arial" pitchFamily="34" charset="0"/>
                <a:cs typeface="Arial" pitchFamily="34" charset="0"/>
              </a:rPr>
              <a:t> after me, and I will make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Intimacy !</a:t>
            </a:r>
            <a:endParaRPr lang="en-US" dirty="0">
              <a:latin typeface="Arial" pitchFamily="34" charset="0"/>
              <a:cs typeface="Arial" pitchFamily="34" charset="0"/>
            </a:endParaRPr>
          </a:p>
        </p:txBody>
      </p:sp>
    </p:spTree>
    <p:extLst>
      <p:ext uri="{BB962C8B-B14F-4D97-AF65-F5344CB8AC3E}">
        <p14:creationId xmlns:p14="http://schemas.microsoft.com/office/powerpoint/2010/main" val="1596758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Assembly Evangelism</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We have no </a:t>
            </a:r>
            <a:r>
              <a:rPr lang="en-US" dirty="0" smtClean="0">
                <a:latin typeface="Arial" pitchFamily="34" charset="0"/>
                <a:cs typeface="Arial" pitchFamily="34" charset="0"/>
              </a:rPr>
              <a:t>real choice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7" name="Content Placeholder 6"/>
          <p:cNvSpPr>
            <a:spLocks noGrp="1"/>
          </p:cNvSpPr>
          <p:nvPr>
            <p:ph sz="half" idx="1"/>
          </p:nvPr>
        </p:nvSpPr>
        <p:spPr>
          <a:xfrm>
            <a:off x="0" y="1196752"/>
            <a:ext cx="9144000" cy="4752528"/>
          </a:xfrm>
        </p:spPr>
        <p:txBody>
          <a:bodyPr>
            <a:normAutofit fontScale="92500"/>
          </a:bodyPr>
          <a:lstStyle/>
          <a:p>
            <a:r>
              <a:rPr lang="en-US" dirty="0">
                <a:latin typeface="Arial" pitchFamily="34" charset="0"/>
                <a:cs typeface="Arial" pitchFamily="34" charset="0"/>
              </a:rPr>
              <a:t>"You will receive power when the Holy Spirit has come upon you. </a:t>
            </a:r>
            <a:r>
              <a:rPr lang="en-US" b="1" i="1" u="sng" dirty="0">
                <a:latin typeface="Arial" pitchFamily="34" charset="0"/>
                <a:cs typeface="Arial" pitchFamily="34" charset="0"/>
              </a:rPr>
              <a:t>You will be witnesses to me</a:t>
            </a:r>
            <a:r>
              <a:rPr lang="en-US" dirty="0">
                <a:latin typeface="Arial" pitchFamily="34" charset="0"/>
                <a:cs typeface="Arial" pitchFamily="34" charset="0"/>
              </a:rPr>
              <a:t> in Jerusalem, in all Judea and Samaria, and to the uttermost parts of the earth.” </a:t>
            </a:r>
            <a:r>
              <a:rPr lang="en-US" b="1" i="1" dirty="0">
                <a:solidFill>
                  <a:srgbClr val="00FF00"/>
                </a:solidFill>
                <a:latin typeface="Arial" pitchFamily="34" charset="0"/>
                <a:cs typeface="Arial" pitchFamily="34" charset="0"/>
              </a:rPr>
              <a:t>Act 1:8 </a:t>
            </a:r>
            <a:r>
              <a:rPr lang="en-US" sz="2600" b="1" i="1" dirty="0">
                <a:solidFill>
                  <a:srgbClr val="00FF00"/>
                </a:solidFill>
                <a:latin typeface="Arial" pitchFamily="34" charset="0"/>
                <a:cs typeface="Arial" pitchFamily="34" charset="0"/>
              </a:rPr>
              <a:t>WEB</a:t>
            </a:r>
          </a:p>
        </p:txBody>
      </p:sp>
    </p:spTree>
    <p:extLst>
      <p:ext uri="{BB962C8B-B14F-4D97-AF65-F5344CB8AC3E}">
        <p14:creationId xmlns:p14="http://schemas.microsoft.com/office/powerpoint/2010/main" val="59072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Why follow Him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t>
            </a:r>
            <a:r>
              <a:rPr lang="en-US" b="1" i="1" u="sng" dirty="0">
                <a:latin typeface="Arial" pitchFamily="34" charset="0"/>
                <a:cs typeface="Arial" pitchFamily="34" charset="0"/>
              </a:rPr>
              <a:t>after me</a:t>
            </a:r>
            <a:r>
              <a:rPr lang="en-US" dirty="0">
                <a:latin typeface="Arial" pitchFamily="34" charset="0"/>
                <a:cs typeface="Arial" pitchFamily="34" charset="0"/>
              </a:rPr>
              <a:t>, and I will make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He’s the Perfect Model !</a:t>
            </a:r>
            <a:endParaRPr lang="en-US" dirty="0">
              <a:latin typeface="Arial" pitchFamily="34" charset="0"/>
              <a:cs typeface="Arial" pitchFamily="34" charset="0"/>
            </a:endParaRPr>
          </a:p>
        </p:txBody>
      </p:sp>
    </p:spTree>
    <p:extLst>
      <p:ext uri="{BB962C8B-B14F-4D97-AF65-F5344CB8AC3E}">
        <p14:creationId xmlns:p14="http://schemas.microsoft.com/office/powerpoint/2010/main" val="694678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What’s the results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t>
            </a:r>
            <a:r>
              <a:rPr lang="en-US" b="1" i="1" u="sng" dirty="0">
                <a:latin typeface="Arial" pitchFamily="34" charset="0"/>
                <a:cs typeface="Arial" pitchFamily="34" charset="0"/>
              </a:rPr>
              <a:t>and</a:t>
            </a:r>
            <a:r>
              <a:rPr lang="en-US" dirty="0">
                <a:latin typeface="Arial" pitchFamily="34" charset="0"/>
                <a:cs typeface="Arial" pitchFamily="34" charset="0"/>
              </a:rPr>
              <a:t> I will make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A powerful promise !</a:t>
            </a:r>
            <a:endParaRPr lang="en-US" dirty="0">
              <a:latin typeface="Arial" pitchFamily="34" charset="0"/>
              <a:cs typeface="Arial" pitchFamily="34" charset="0"/>
            </a:endParaRPr>
          </a:p>
        </p:txBody>
      </p:sp>
    </p:spTree>
    <p:extLst>
      <p:ext uri="{BB962C8B-B14F-4D97-AF65-F5344CB8AC3E}">
        <p14:creationId xmlns:p14="http://schemas.microsoft.com/office/powerpoint/2010/main" val="2472017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Who transforms careers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and </a:t>
            </a:r>
            <a:r>
              <a:rPr lang="en-US" b="1" i="1" u="sng" dirty="0">
                <a:latin typeface="Arial" pitchFamily="34" charset="0"/>
                <a:cs typeface="Arial" pitchFamily="34" charset="0"/>
              </a:rPr>
              <a:t>I will make</a:t>
            </a:r>
            <a:r>
              <a:rPr lang="en-US" dirty="0">
                <a:latin typeface="Arial" pitchFamily="34" charset="0"/>
                <a:cs typeface="Arial" pitchFamily="34" charset="0"/>
              </a:rPr>
              <a:t> you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400" dirty="0" smtClean="0">
                <a:latin typeface="Arial" pitchFamily="34" charset="0"/>
                <a:cs typeface="Arial" pitchFamily="34" charset="0"/>
              </a:rPr>
              <a:t>Only the Lord Jesus Christ !</a:t>
            </a: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71306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Do you believe Him or not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and I will make </a:t>
            </a:r>
            <a:r>
              <a:rPr lang="en-US" b="1" i="1" u="sng" dirty="0">
                <a:latin typeface="Arial" pitchFamily="34" charset="0"/>
                <a:cs typeface="Arial" pitchFamily="34" charset="0"/>
              </a:rPr>
              <a:t>you</a:t>
            </a:r>
            <a:r>
              <a:rPr lang="en-US" dirty="0">
                <a:latin typeface="Arial" pitchFamily="34" charset="0"/>
                <a:cs typeface="Arial" pitchFamily="34" charset="0"/>
              </a:rPr>
              <a:t> into fishers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Just say, “Yes, Lord”.</a:t>
            </a:r>
            <a:endParaRPr lang="en-US" dirty="0">
              <a:latin typeface="Arial" pitchFamily="34" charset="0"/>
              <a:cs typeface="Arial" pitchFamily="34" charset="0"/>
            </a:endParaRPr>
          </a:p>
        </p:txBody>
      </p:sp>
    </p:spTree>
    <p:extLst>
      <p:ext uri="{BB962C8B-B14F-4D97-AF65-F5344CB8AC3E}">
        <p14:creationId xmlns:p14="http://schemas.microsoft.com/office/powerpoint/2010/main" val="587959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36" y="-92122"/>
            <a:ext cx="7020272" cy="7020272"/>
          </a:xfrm>
          <a:prstGeom prst="rect">
            <a:avLst/>
          </a:prstGeom>
        </p:spPr>
      </p:pic>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Why Fishers of Men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and I will make you </a:t>
            </a:r>
            <a:r>
              <a:rPr lang="en-US" b="1" i="1" u="sng" dirty="0">
                <a:latin typeface="Arial" pitchFamily="34" charset="0"/>
                <a:cs typeface="Arial" pitchFamily="34" charset="0"/>
              </a:rPr>
              <a:t>into fishers</a:t>
            </a:r>
            <a:r>
              <a:rPr lang="en-US" dirty="0">
                <a:latin typeface="Arial" pitchFamily="34" charset="0"/>
                <a:cs typeface="Arial" pitchFamily="34" charset="0"/>
              </a:rPr>
              <a:t> for men.'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To bring others to Christ !</a:t>
            </a:r>
            <a:endParaRPr lang="en-US" dirty="0">
              <a:latin typeface="Arial" pitchFamily="34" charset="0"/>
              <a:cs typeface="Arial" pitchFamily="34" charset="0"/>
            </a:endParaRPr>
          </a:p>
        </p:txBody>
      </p:sp>
    </p:spTree>
    <p:extLst>
      <p:ext uri="{BB962C8B-B14F-4D97-AF65-F5344CB8AC3E}">
        <p14:creationId xmlns:p14="http://schemas.microsoft.com/office/powerpoint/2010/main" val="2157919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What’s the objective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"Jesus said to them, 'Come after me, and I will make you into fishers </a:t>
            </a:r>
            <a:r>
              <a:rPr lang="en-US" b="1" i="1" u="sng" dirty="0">
                <a:latin typeface="Arial" pitchFamily="34" charset="0"/>
                <a:cs typeface="Arial" pitchFamily="34" charset="0"/>
              </a:rPr>
              <a:t>for men</a:t>
            </a:r>
            <a:r>
              <a:rPr lang="en-US" dirty="0">
                <a:latin typeface="Arial" pitchFamily="34" charset="0"/>
                <a:cs typeface="Arial" pitchFamily="34" charset="0"/>
              </a:rPr>
              <a:t>.' "        </a:t>
            </a:r>
            <a:r>
              <a:rPr lang="en-US" b="1" i="1" dirty="0">
                <a:solidFill>
                  <a:srgbClr val="00FF00"/>
                </a:solidFill>
                <a:latin typeface="Arial" pitchFamily="34" charset="0"/>
                <a:cs typeface="Arial" pitchFamily="34" charset="0"/>
              </a:rPr>
              <a:t>Mark 1:17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People just like you !</a:t>
            </a:r>
            <a:endParaRPr lang="en-US" dirty="0">
              <a:latin typeface="Arial" pitchFamily="34" charset="0"/>
              <a:cs typeface="Arial" pitchFamily="34" charset="0"/>
            </a:endParaRPr>
          </a:p>
        </p:txBody>
      </p:sp>
    </p:spTree>
    <p:extLst>
      <p:ext uri="{BB962C8B-B14F-4D97-AF65-F5344CB8AC3E}">
        <p14:creationId xmlns:p14="http://schemas.microsoft.com/office/powerpoint/2010/main" val="4085628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The Methods of the </a:t>
            </a:r>
            <a:r>
              <a:rPr lang="en-US" dirty="0" smtClean="0">
                <a:latin typeface="Arial" pitchFamily="34" charset="0"/>
                <a:cs typeface="Arial" pitchFamily="34" charset="0"/>
              </a:rPr>
              <a:t>Master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800" dirty="0" smtClean="0">
                <a:latin typeface="Arial" pitchFamily="34" charset="0"/>
                <a:cs typeface="Arial" pitchFamily="34" charset="0"/>
              </a:rPr>
              <a:t>He left His </a:t>
            </a:r>
            <a:r>
              <a:rPr lang="en-US" sz="4800" dirty="0">
                <a:latin typeface="Arial" pitchFamily="34" charset="0"/>
                <a:cs typeface="Arial" pitchFamily="34" charset="0"/>
              </a:rPr>
              <a:t>h</a:t>
            </a:r>
            <a:r>
              <a:rPr lang="en-US" sz="4800" dirty="0" smtClean="0">
                <a:latin typeface="Arial" pitchFamily="34" charset="0"/>
                <a:cs typeface="Arial" pitchFamily="34" charset="0"/>
              </a:rPr>
              <a:t>eavenly home </a:t>
            </a:r>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95387" y="1287462"/>
            <a:ext cx="6753225" cy="4572000"/>
          </a:xfrm>
        </p:spPr>
      </p:pic>
    </p:spTree>
    <p:extLst>
      <p:ext uri="{BB962C8B-B14F-4D97-AF65-F5344CB8AC3E}">
        <p14:creationId xmlns:p14="http://schemas.microsoft.com/office/powerpoint/2010/main" val="943292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can you get </a:t>
            </a:r>
            <a:r>
              <a:rPr lang="en-US" dirty="0" smtClean="0">
                <a:latin typeface="Arial" pitchFamily="34" charset="0"/>
                <a:cs typeface="Arial" pitchFamily="34" charset="0"/>
              </a:rPr>
              <a:t>begin</a:t>
            </a:r>
            <a:r>
              <a:rPr lang="en-US" dirty="0" smtClean="0">
                <a:latin typeface="Arial" pitchFamily="34" charset="0"/>
                <a:cs typeface="Arial" pitchFamily="34" charset="0"/>
              </a:rPr>
              <a:t>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"Don’t be </a:t>
            </a:r>
            <a:r>
              <a:rPr lang="en-US" dirty="0" smtClean="0">
                <a:latin typeface="Arial" pitchFamily="34" charset="0"/>
                <a:cs typeface="Arial" pitchFamily="34" charset="0"/>
              </a:rPr>
              <a:t>afraid.</a:t>
            </a:r>
          </a:p>
          <a:p>
            <a:r>
              <a:rPr lang="en-US" b="1" i="1" u="sng" dirty="0" smtClean="0">
                <a:latin typeface="Arial" pitchFamily="34" charset="0"/>
                <a:cs typeface="Arial" pitchFamily="34" charset="0"/>
              </a:rPr>
              <a:t>From </a:t>
            </a:r>
            <a:r>
              <a:rPr lang="en-US" b="1" i="1" u="sng" dirty="0">
                <a:latin typeface="Arial" pitchFamily="34" charset="0"/>
                <a:cs typeface="Arial" pitchFamily="34" charset="0"/>
              </a:rPr>
              <a:t>now on</a:t>
            </a:r>
            <a:r>
              <a:rPr lang="en-US" dirty="0">
                <a:latin typeface="Arial" pitchFamily="34" charset="0"/>
                <a:cs typeface="Arial" pitchFamily="34" charset="0"/>
              </a:rPr>
              <a:t> you will be catching people alive."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Luke </a:t>
            </a:r>
            <a:r>
              <a:rPr lang="en-US" b="1" i="1" dirty="0">
                <a:solidFill>
                  <a:srgbClr val="00FF00"/>
                </a:solidFill>
                <a:latin typeface="Arial" pitchFamily="34" charset="0"/>
                <a:cs typeface="Arial" pitchFamily="34" charset="0"/>
              </a:rPr>
              <a:t>5:10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With assurance !</a:t>
            </a:r>
            <a:endParaRPr lang="en-US" dirty="0">
              <a:latin typeface="Arial" pitchFamily="34" charset="0"/>
              <a:cs typeface="Arial" pitchFamily="34" charset="0"/>
            </a:endParaRPr>
          </a:p>
        </p:txBody>
      </p:sp>
    </p:spTree>
    <p:extLst>
      <p:ext uri="{BB962C8B-B14F-4D97-AF65-F5344CB8AC3E}">
        <p14:creationId xmlns:p14="http://schemas.microsoft.com/office/powerpoint/2010/main" val="1487017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Methods of the Master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"He entered into one of the boats, which was Simon’s, and </a:t>
            </a:r>
            <a:r>
              <a:rPr lang="en-US" b="1" i="1" u="sng" dirty="0">
                <a:latin typeface="Arial" pitchFamily="34" charset="0"/>
                <a:cs typeface="Arial" pitchFamily="34" charset="0"/>
              </a:rPr>
              <a:t>asked him</a:t>
            </a:r>
            <a:r>
              <a:rPr lang="en-US" dirty="0">
                <a:latin typeface="Arial" pitchFamily="34" charset="0"/>
                <a:cs typeface="Arial" pitchFamily="34" charset="0"/>
              </a:rPr>
              <a:t> to put out a little from the land. He sat down and taught the multitudes from the boat."  </a:t>
            </a:r>
            <a:r>
              <a:rPr lang="en-US" b="1" i="1" dirty="0">
                <a:solidFill>
                  <a:srgbClr val="00FF00"/>
                </a:solidFill>
                <a:latin typeface="Arial" pitchFamily="34" charset="0"/>
                <a:cs typeface="Arial" pitchFamily="34" charset="0"/>
              </a:rPr>
              <a:t>Luke 5:3 </a:t>
            </a:r>
            <a:r>
              <a:rPr lang="en-US" sz="2400" b="1" i="1" dirty="0" smtClean="0">
                <a:solidFill>
                  <a:srgbClr val="00FF00"/>
                </a:solidFill>
                <a:latin typeface="Arial" pitchFamily="34" charset="0"/>
                <a:cs typeface="Arial" pitchFamily="34" charset="0"/>
              </a:rPr>
              <a:t>WEB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Invite yourself !</a:t>
            </a:r>
            <a:endParaRPr lang="en-US" dirty="0">
              <a:latin typeface="Arial" pitchFamily="34" charset="0"/>
              <a:cs typeface="Arial" pitchFamily="34" charset="0"/>
            </a:endParaRPr>
          </a:p>
        </p:txBody>
      </p:sp>
    </p:spTree>
    <p:extLst>
      <p:ext uri="{BB962C8B-B14F-4D97-AF65-F5344CB8AC3E}">
        <p14:creationId xmlns:p14="http://schemas.microsoft.com/office/powerpoint/2010/main" val="40765101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“…into deep </a:t>
            </a:r>
            <a:r>
              <a:rPr lang="en-US" dirty="0" smtClean="0">
                <a:latin typeface="Arial" pitchFamily="34" charset="0"/>
                <a:cs typeface="Arial" pitchFamily="34" charset="0"/>
              </a:rPr>
              <a:t>water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It will take trust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8805" y="1196975"/>
            <a:ext cx="7106389" cy="4752975"/>
          </a:xfrm>
        </p:spPr>
      </p:pic>
    </p:spTree>
    <p:extLst>
      <p:ext uri="{BB962C8B-B14F-4D97-AF65-F5344CB8AC3E}">
        <p14:creationId xmlns:p14="http://schemas.microsoft.com/office/powerpoint/2010/main" val="242452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Do you talk about Jesus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340768"/>
            <a:ext cx="6912768" cy="4608512"/>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He’s worth it !</a:t>
            </a:r>
            <a:endParaRPr lang="en-US" dirty="0">
              <a:latin typeface="Arial" pitchFamily="34" charset="0"/>
              <a:cs typeface="Arial" pitchFamily="34" charset="0"/>
            </a:endParaRPr>
          </a:p>
        </p:txBody>
      </p:sp>
    </p:spTree>
    <p:extLst>
      <p:ext uri="{BB962C8B-B14F-4D97-AF65-F5344CB8AC3E}">
        <p14:creationId xmlns:p14="http://schemas.microsoft.com/office/powerpoint/2010/main" val="4158368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a:latin typeface="Arial" pitchFamily="34" charset="0"/>
                <a:cs typeface="Arial" pitchFamily="34" charset="0"/>
              </a:rPr>
              <a:t>L</a:t>
            </a:r>
            <a:r>
              <a:rPr lang="en-US" dirty="0" smtClean="0">
                <a:latin typeface="Arial" pitchFamily="34" charset="0"/>
                <a:cs typeface="Arial" pitchFamily="34" charset="0"/>
              </a:rPr>
              <a:t>eave your comfort zone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he had finished speaking, he said to Simon, '</a:t>
            </a:r>
            <a:r>
              <a:rPr lang="en-US" b="1" i="1" u="sng" dirty="0">
                <a:latin typeface="Arial" pitchFamily="34" charset="0"/>
                <a:cs typeface="Arial" pitchFamily="34" charset="0"/>
              </a:rPr>
              <a:t>Put out into the deep</a:t>
            </a:r>
            <a:r>
              <a:rPr lang="en-US" dirty="0">
                <a:latin typeface="Arial" pitchFamily="34" charset="0"/>
                <a:cs typeface="Arial" pitchFamily="34" charset="0"/>
              </a:rPr>
              <a:t>, and let down your nets for a catch.' "  </a:t>
            </a:r>
            <a:r>
              <a:rPr lang="en-US" b="1" i="1" dirty="0">
                <a:solidFill>
                  <a:srgbClr val="00FF00"/>
                </a:solidFill>
                <a:latin typeface="Arial" pitchFamily="34" charset="0"/>
                <a:cs typeface="Arial" pitchFamily="34" charset="0"/>
              </a:rPr>
              <a:t>Luke 5:4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Be willing to go out !</a:t>
            </a:r>
            <a:endParaRPr lang="en-US" dirty="0">
              <a:latin typeface="Arial" pitchFamily="34" charset="0"/>
              <a:cs typeface="Arial" pitchFamily="34" charset="0"/>
            </a:endParaRPr>
          </a:p>
        </p:txBody>
      </p:sp>
    </p:spTree>
    <p:extLst>
      <p:ext uri="{BB962C8B-B14F-4D97-AF65-F5344CB8AC3E}">
        <p14:creationId xmlns:p14="http://schemas.microsoft.com/office/powerpoint/2010/main" val="1062315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Who brought the fish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they had done this, they caught </a:t>
            </a:r>
            <a:r>
              <a:rPr lang="en-US" b="1" i="1" u="sng" dirty="0">
                <a:latin typeface="Arial" pitchFamily="34" charset="0"/>
                <a:cs typeface="Arial" pitchFamily="34" charset="0"/>
              </a:rPr>
              <a:t>a great multitude</a:t>
            </a:r>
            <a:r>
              <a:rPr lang="en-US" dirty="0">
                <a:latin typeface="Arial" pitchFamily="34" charset="0"/>
                <a:cs typeface="Arial" pitchFamily="34" charset="0"/>
              </a:rPr>
              <a:t> of fish, and their net was breaking."  </a:t>
            </a:r>
            <a:r>
              <a:rPr lang="en-US" b="1" i="1" dirty="0">
                <a:solidFill>
                  <a:srgbClr val="00FF00"/>
                </a:solidFill>
                <a:latin typeface="Arial" pitchFamily="34" charset="0"/>
                <a:cs typeface="Arial" pitchFamily="34" charset="0"/>
              </a:rPr>
              <a:t>Luke 5:6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God alone !</a:t>
            </a:r>
            <a:endParaRPr lang="en-US" dirty="0">
              <a:latin typeface="Arial" pitchFamily="34" charset="0"/>
              <a:cs typeface="Arial" pitchFamily="34" charset="0"/>
            </a:endParaRPr>
          </a:p>
        </p:txBody>
      </p:sp>
    </p:spTree>
    <p:extLst>
      <p:ext uri="{BB962C8B-B14F-4D97-AF65-F5344CB8AC3E}">
        <p14:creationId xmlns:p14="http://schemas.microsoft.com/office/powerpoint/2010/main" val="3666997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Had Peter ever seen this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He saw Jesus differently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6" y="1202634"/>
            <a:ext cx="6552728" cy="4750728"/>
          </a:xfrm>
        </p:spPr>
      </p:pic>
    </p:spTree>
    <p:extLst>
      <p:ext uri="{BB962C8B-B14F-4D97-AF65-F5344CB8AC3E}">
        <p14:creationId xmlns:p14="http://schemas.microsoft.com/office/powerpoint/2010/main" val="1189277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What’s your decision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"When they had brought their boats to land, </a:t>
            </a:r>
            <a:r>
              <a:rPr lang="en-US" b="1" i="1" u="sng" dirty="0">
                <a:latin typeface="Arial" pitchFamily="34" charset="0"/>
                <a:cs typeface="Arial" pitchFamily="34" charset="0"/>
              </a:rPr>
              <a:t>they left everything</a:t>
            </a:r>
            <a:r>
              <a:rPr lang="en-US" dirty="0">
                <a:latin typeface="Arial" pitchFamily="34" charset="0"/>
                <a:cs typeface="Arial" pitchFamily="34" charset="0"/>
              </a:rPr>
              <a:t>, and followed him." </a:t>
            </a:r>
            <a:r>
              <a:rPr lang="en-US" b="1" i="1" dirty="0">
                <a:solidFill>
                  <a:srgbClr val="00FF00"/>
                </a:solidFill>
                <a:latin typeface="Arial" pitchFamily="34" charset="0"/>
                <a:cs typeface="Arial" pitchFamily="34" charset="0"/>
              </a:rPr>
              <a:t>Luke 5:11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All for Jesus !</a:t>
            </a:r>
            <a:endParaRPr lang="en-US" dirty="0">
              <a:latin typeface="Arial" pitchFamily="34" charset="0"/>
              <a:cs typeface="Arial" pitchFamily="34" charset="0"/>
            </a:endParaRPr>
          </a:p>
        </p:txBody>
      </p:sp>
    </p:spTree>
    <p:extLst>
      <p:ext uri="{BB962C8B-B14F-4D97-AF65-F5344CB8AC3E}">
        <p14:creationId xmlns:p14="http://schemas.microsoft.com/office/powerpoint/2010/main" val="3042496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would they live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Working for the Master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03350" y="1196975"/>
            <a:ext cx="6337300" cy="4752975"/>
          </a:xfrm>
        </p:spPr>
      </p:pic>
    </p:spTree>
    <p:extLst>
      <p:ext uri="{BB962C8B-B14F-4D97-AF65-F5344CB8AC3E}">
        <p14:creationId xmlns:p14="http://schemas.microsoft.com/office/powerpoint/2010/main" val="3850927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Can you “go it alone”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"Now after these things, the Lord also </a:t>
            </a:r>
            <a:r>
              <a:rPr lang="en-US" b="1" i="1" u="sng" dirty="0">
                <a:latin typeface="Arial" pitchFamily="34" charset="0"/>
                <a:cs typeface="Arial" pitchFamily="34" charset="0"/>
              </a:rPr>
              <a:t>appointed seventy others, and sent them</a:t>
            </a:r>
            <a:r>
              <a:rPr lang="en-US" dirty="0">
                <a:latin typeface="Arial" pitchFamily="34" charset="0"/>
                <a:cs typeface="Arial" pitchFamily="34" charset="0"/>
              </a:rPr>
              <a:t> two by two ahead of him into every city and place, where he was about to come."  </a:t>
            </a:r>
            <a:r>
              <a:rPr lang="en-US" b="1" i="1" dirty="0">
                <a:solidFill>
                  <a:srgbClr val="00FF00"/>
                </a:solidFill>
                <a:latin typeface="Arial" pitchFamily="34" charset="0"/>
                <a:cs typeface="Arial" pitchFamily="34" charset="0"/>
              </a:rPr>
              <a:t>Luke 10:1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sz="4800" dirty="0" smtClean="0">
                <a:latin typeface="Arial" pitchFamily="34" charset="0"/>
                <a:cs typeface="Arial" pitchFamily="34" charset="0"/>
              </a:rPr>
              <a:t>We need a local assembly !</a:t>
            </a:r>
            <a:endParaRPr lang="en-US" sz="4800" dirty="0">
              <a:latin typeface="Arial" pitchFamily="34" charset="0"/>
              <a:cs typeface="Arial" pitchFamily="34" charset="0"/>
            </a:endParaRPr>
          </a:p>
        </p:txBody>
      </p:sp>
    </p:spTree>
    <p:extLst>
      <p:ext uri="{BB962C8B-B14F-4D97-AF65-F5344CB8AC3E}">
        <p14:creationId xmlns:p14="http://schemas.microsoft.com/office/powerpoint/2010/main" val="405748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1810342"/>
          </a:xfrm>
        </p:spPr>
        <p:txBody>
          <a:bodyPr>
            <a:noAutofit/>
          </a:bodyPr>
          <a:lstStyle/>
          <a:p>
            <a:r>
              <a:rPr lang="en-US" sz="4400" b="0" dirty="0" smtClean="0">
                <a:solidFill>
                  <a:schemeClr val="tx1"/>
                </a:solidFill>
                <a:latin typeface="Arial" pitchFamily="34" charset="0"/>
                <a:cs typeface="Arial" pitchFamily="34" charset="0"/>
              </a:rPr>
              <a:t>“Jesus said… as </a:t>
            </a:r>
            <a:r>
              <a:rPr lang="en-US" sz="4400" b="0" dirty="0">
                <a:solidFill>
                  <a:schemeClr val="tx1"/>
                </a:solidFill>
                <a:latin typeface="Arial" pitchFamily="34" charset="0"/>
                <a:cs typeface="Arial" pitchFamily="34" charset="0"/>
              </a:rPr>
              <a:t>the Father has sent </a:t>
            </a:r>
            <a:r>
              <a:rPr lang="en-US" sz="4400" b="0" dirty="0" smtClean="0">
                <a:solidFill>
                  <a:schemeClr val="tx1"/>
                </a:solidFill>
                <a:latin typeface="Arial" pitchFamily="34" charset="0"/>
                <a:cs typeface="Arial" pitchFamily="34" charset="0"/>
              </a:rPr>
              <a:t>me</a:t>
            </a:r>
            <a:r>
              <a:rPr lang="en-US" sz="4400" b="0" dirty="0">
                <a:solidFill>
                  <a:schemeClr val="tx1"/>
                </a:solidFill>
                <a:latin typeface="Arial" pitchFamily="34" charset="0"/>
                <a:cs typeface="Arial" pitchFamily="34" charset="0"/>
              </a:rPr>
              <a:t>, </a:t>
            </a:r>
            <a:r>
              <a:rPr lang="en-US" sz="4400" b="0" dirty="0">
                <a:solidFill>
                  <a:srgbClr val="FFFF00"/>
                </a:solidFill>
                <a:latin typeface="Arial" pitchFamily="34" charset="0"/>
                <a:cs typeface="Arial" pitchFamily="34" charset="0"/>
              </a:rPr>
              <a:t>I also send you</a:t>
            </a:r>
            <a:r>
              <a:rPr lang="en-US" sz="4400" b="0" dirty="0">
                <a:solidFill>
                  <a:schemeClr val="tx1"/>
                </a:solidFill>
                <a:latin typeface="Arial" pitchFamily="34" charset="0"/>
                <a:cs typeface="Arial" pitchFamily="34" charset="0"/>
              </a:rPr>
              <a:t>." </a:t>
            </a:r>
            <a:r>
              <a:rPr lang="en-US" sz="4400" dirty="0" err="1" smtClean="0">
                <a:latin typeface="Arial" pitchFamily="34" charset="0"/>
                <a:cs typeface="Arial" pitchFamily="34" charset="0"/>
              </a:rPr>
              <a:t>Jn</a:t>
            </a:r>
            <a:r>
              <a:rPr lang="en-US" sz="4400" dirty="0" smtClean="0">
                <a:latin typeface="Arial" pitchFamily="34" charset="0"/>
                <a:cs typeface="Arial" pitchFamily="34" charset="0"/>
              </a:rPr>
              <a:t> 20v21</a:t>
            </a:r>
            <a:r>
              <a:rPr lang="en-US" sz="4400" dirty="0">
                <a:latin typeface="Arial" pitchFamily="34" charset="0"/>
                <a:cs typeface="Arial" pitchFamily="34" charset="0"/>
              </a:rPr>
              <a:t/>
            </a:r>
            <a:br>
              <a:rPr lang="en-US" sz="4400" dirty="0">
                <a:latin typeface="Arial" pitchFamily="34" charset="0"/>
                <a:cs typeface="Arial" pitchFamily="34" charset="0"/>
              </a:rPr>
            </a:br>
            <a:r>
              <a:rPr lang="en-US" sz="4400" dirty="0">
                <a:latin typeface="Arial" pitchFamily="34" charset="0"/>
                <a:cs typeface="Arial" pitchFamily="34" charset="0"/>
              </a:rPr>
              <a:t/>
            </a:r>
            <a:br>
              <a:rPr lang="en-US" sz="4400" dirty="0">
                <a:latin typeface="Arial" pitchFamily="34" charset="0"/>
                <a:cs typeface="Arial" pitchFamily="34" charset="0"/>
              </a:rPr>
            </a:br>
            <a:endParaRPr lang="en-US" sz="4400" dirty="0">
              <a:latin typeface="Arial" pitchFamily="34" charset="0"/>
              <a:cs typeface="Arial" pitchFamily="34"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79712" y="1980556"/>
            <a:ext cx="4968552" cy="4616796"/>
          </a:xfrm>
        </p:spPr>
      </p:pic>
    </p:spTree>
    <p:extLst>
      <p:ext uri="{BB962C8B-B14F-4D97-AF65-F5344CB8AC3E}">
        <p14:creationId xmlns:p14="http://schemas.microsoft.com/office/powerpoint/2010/main" val="3207192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Who is in charge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a:bodyPr>
          <a:lstStyle/>
          <a:p>
            <a:r>
              <a:rPr lang="en-US" dirty="0">
                <a:latin typeface="Arial" pitchFamily="34" charset="0"/>
                <a:cs typeface="Arial" pitchFamily="34" charset="0"/>
              </a:rPr>
              <a:t>"Then he said to them, “The harvest is indeed plentiful, but the laborers are few. Pray therefore to </a:t>
            </a:r>
            <a:r>
              <a:rPr lang="en-US" b="1" i="1" u="sng" dirty="0">
                <a:latin typeface="Arial" pitchFamily="34" charset="0"/>
                <a:cs typeface="Arial" pitchFamily="34" charset="0"/>
              </a:rPr>
              <a:t>the Lord of the harvest</a:t>
            </a:r>
            <a:r>
              <a:rPr lang="en-US" dirty="0">
                <a:latin typeface="Arial" pitchFamily="34" charset="0"/>
                <a:cs typeface="Arial" pitchFamily="34" charset="0"/>
              </a:rPr>
              <a:t>, that he may send out laborers into his harvest."  </a:t>
            </a:r>
            <a:r>
              <a:rPr lang="en-US" b="1" i="1" dirty="0">
                <a:solidFill>
                  <a:srgbClr val="00FF00"/>
                </a:solidFill>
                <a:latin typeface="Arial" pitchFamily="34" charset="0"/>
                <a:cs typeface="Arial" pitchFamily="34" charset="0"/>
              </a:rPr>
              <a:t>Luke 10:2 </a:t>
            </a:r>
            <a:r>
              <a:rPr lang="en-US" sz="26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Lord of the harvest !</a:t>
            </a:r>
            <a:endParaRPr lang="en-US" dirty="0">
              <a:latin typeface="Arial" pitchFamily="34" charset="0"/>
              <a:cs typeface="Arial" pitchFamily="34" charset="0"/>
            </a:endParaRPr>
          </a:p>
        </p:txBody>
      </p:sp>
    </p:spTree>
    <p:extLst>
      <p:ext uri="{BB962C8B-B14F-4D97-AF65-F5344CB8AC3E}">
        <p14:creationId xmlns:p14="http://schemas.microsoft.com/office/powerpoint/2010/main" val="3229533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Who saves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a:t>
            </a:r>
            <a:r>
              <a:rPr lang="en-US" b="1" i="1" u="sng" dirty="0">
                <a:latin typeface="Arial" pitchFamily="34" charset="0"/>
                <a:cs typeface="Arial" pitchFamily="34" charset="0"/>
              </a:rPr>
              <a:t>The Lord added</a:t>
            </a:r>
            <a:r>
              <a:rPr lang="en-US" dirty="0">
                <a:latin typeface="Arial" pitchFamily="34" charset="0"/>
                <a:cs typeface="Arial" pitchFamily="34" charset="0"/>
              </a:rPr>
              <a:t> to the assembly day by day those who were being saved."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Acts </a:t>
            </a:r>
            <a:r>
              <a:rPr lang="en-US" b="1" i="1" dirty="0">
                <a:solidFill>
                  <a:srgbClr val="00FF00"/>
                </a:solidFill>
                <a:latin typeface="Arial" pitchFamily="34" charset="0"/>
                <a:cs typeface="Arial" pitchFamily="34" charset="0"/>
              </a:rPr>
              <a:t>2:47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Savior !</a:t>
            </a:r>
            <a:endParaRPr lang="en-US" dirty="0">
              <a:latin typeface="Arial" pitchFamily="34" charset="0"/>
              <a:cs typeface="Arial" pitchFamily="34" charset="0"/>
            </a:endParaRPr>
          </a:p>
        </p:txBody>
      </p:sp>
    </p:spTree>
    <p:extLst>
      <p:ext uri="{BB962C8B-B14F-4D97-AF65-F5344CB8AC3E}">
        <p14:creationId xmlns:p14="http://schemas.microsoft.com/office/powerpoint/2010/main" val="3016407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a:t>
            </a:r>
            <a:r>
              <a:rPr lang="en-US" u="sng" dirty="0" smtClean="0">
                <a:latin typeface="Arial" pitchFamily="34" charset="0"/>
                <a:cs typeface="Arial" pitchFamily="34" charset="0"/>
              </a:rPr>
              <a:t>Each</a:t>
            </a:r>
            <a:r>
              <a:rPr lang="en-US" dirty="0" smtClean="0">
                <a:latin typeface="Arial" pitchFamily="34" charset="0"/>
                <a:cs typeface="Arial" pitchFamily="34" charset="0"/>
              </a:rPr>
              <a:t> one bring </a:t>
            </a:r>
            <a:r>
              <a:rPr lang="en-US" u="sng" dirty="0" smtClean="0">
                <a:latin typeface="Arial" pitchFamily="34" charset="0"/>
                <a:cs typeface="Arial" pitchFamily="34" charset="0"/>
              </a:rPr>
              <a:t>one</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Let’s just do it !</a:t>
            </a:r>
            <a:endParaRPr lang="en-US" dirty="0">
              <a:latin typeface="Arial" pitchFamily="34" charset="0"/>
              <a:cs typeface="Arial" pitchFamily="34" charset="0"/>
            </a:endParaRPr>
          </a:p>
        </p:txBody>
      </p:sp>
      <p:pic>
        <p:nvPicPr>
          <p:cNvPr id="2050" name="Picture 2" descr="C:\Documents and Settings\Howland\Local Settings\Temporary Internet Files\Content.IE5\D2HHDVVP\MP90042248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05876" y="1196975"/>
            <a:ext cx="7132248"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4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What is a </a:t>
            </a:r>
            <a:r>
              <a:rPr lang="en-US" u="sng" dirty="0" smtClean="0">
                <a:latin typeface="Arial" pitchFamily="34" charset="0"/>
                <a:cs typeface="Arial" pitchFamily="34" charset="0"/>
              </a:rPr>
              <a:t>good</a:t>
            </a:r>
            <a:r>
              <a:rPr lang="en-US" dirty="0" smtClean="0">
                <a:latin typeface="Arial" pitchFamily="34" charset="0"/>
                <a:cs typeface="Arial" pitchFamily="34" charset="0"/>
              </a:rPr>
              <a:t> witness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"This is the disciple who testifies about these things, and wrote these things. We know that </a:t>
            </a:r>
            <a:r>
              <a:rPr lang="en-US" b="1" i="1" u="sng" dirty="0">
                <a:latin typeface="Arial" pitchFamily="34" charset="0"/>
                <a:cs typeface="Arial" pitchFamily="34" charset="0"/>
              </a:rPr>
              <a:t>his witness is true</a:t>
            </a:r>
            <a:r>
              <a:rPr lang="en-US" dirty="0">
                <a:latin typeface="Arial" pitchFamily="34" charset="0"/>
                <a:cs typeface="Arial" pitchFamily="34" charset="0"/>
              </a:rPr>
              <a:t>."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John </a:t>
            </a:r>
            <a:r>
              <a:rPr lang="en-US" b="1" i="1" dirty="0">
                <a:solidFill>
                  <a:srgbClr val="00FF00"/>
                </a:solidFill>
                <a:latin typeface="Arial" pitchFamily="34" charset="0"/>
                <a:cs typeface="Arial" pitchFamily="34" charset="0"/>
              </a:rPr>
              <a:t>21:24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Truthful !</a:t>
            </a:r>
            <a:endParaRPr lang="en-US" dirty="0">
              <a:latin typeface="Arial" pitchFamily="34" charset="0"/>
              <a:cs typeface="Arial" pitchFamily="34" charset="0"/>
            </a:endParaRPr>
          </a:p>
        </p:txBody>
      </p:sp>
    </p:spTree>
    <p:extLst>
      <p:ext uri="{BB962C8B-B14F-4D97-AF65-F5344CB8AC3E}">
        <p14:creationId xmlns:p14="http://schemas.microsoft.com/office/powerpoint/2010/main" val="2756674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What’s the FOURTH STEP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10000"/>
          </a:bodyPr>
          <a:lstStyle/>
          <a:p>
            <a:r>
              <a:rPr lang="en-US" dirty="0">
                <a:latin typeface="Arial" pitchFamily="34" charset="0"/>
                <a:cs typeface="Arial" pitchFamily="34" charset="0"/>
              </a:rPr>
              <a:t>"Go and </a:t>
            </a:r>
            <a:r>
              <a:rPr lang="en-US" b="1" i="1" u="sng" dirty="0">
                <a:latin typeface="Arial" pitchFamily="34" charset="0"/>
                <a:cs typeface="Arial" pitchFamily="34" charset="0"/>
              </a:rPr>
              <a:t>make disciples</a:t>
            </a:r>
            <a:r>
              <a:rPr lang="en-US" dirty="0">
                <a:latin typeface="Arial" pitchFamily="34" charset="0"/>
                <a:cs typeface="Arial" pitchFamily="34" charset="0"/>
              </a:rPr>
              <a:t> of all nations, baptizing them in the name of the Father and of the Son and of the Holy Spirit, teaching them to observe all things that I commanded you."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Matthew </a:t>
            </a:r>
            <a:r>
              <a:rPr lang="en-US" b="1" i="1" dirty="0">
                <a:solidFill>
                  <a:srgbClr val="00FF00"/>
                </a:solidFill>
                <a:latin typeface="Arial" pitchFamily="34" charset="0"/>
                <a:cs typeface="Arial" pitchFamily="34" charset="0"/>
              </a:rPr>
              <a:t>28:19-20 </a:t>
            </a:r>
            <a:r>
              <a:rPr lang="en-US" sz="26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Baptizing and teaching !</a:t>
            </a:r>
            <a:endParaRPr lang="en-US" dirty="0">
              <a:latin typeface="Arial" pitchFamily="34" charset="0"/>
              <a:cs typeface="Arial" pitchFamily="34" charset="0"/>
            </a:endParaRPr>
          </a:p>
        </p:txBody>
      </p:sp>
    </p:spTree>
    <p:extLst>
      <p:ext uri="{BB962C8B-B14F-4D97-AF65-F5344CB8AC3E}">
        <p14:creationId xmlns:p14="http://schemas.microsoft.com/office/powerpoint/2010/main" val="1967466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Documents and Settings\Howland\Local Settings\Temporary Internet Files\Content.IE5\4NF38Y24\MP900443187[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05015" y="1124744"/>
            <a:ext cx="6091321" cy="40537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22514"/>
            <a:ext cx="9144000" cy="874238"/>
          </a:xfrm>
        </p:spPr>
        <p:txBody>
          <a:bodyPr>
            <a:normAutofit/>
          </a:bodyPr>
          <a:lstStyle/>
          <a:p>
            <a:r>
              <a:rPr lang="en-US" dirty="0" smtClean="0">
                <a:solidFill>
                  <a:srgbClr val="FFFF00"/>
                </a:solidFill>
                <a:latin typeface="Arial" pitchFamily="34" charset="0"/>
                <a:cs typeface="Arial" pitchFamily="34" charset="0"/>
              </a:rPr>
              <a:t>“I </a:t>
            </a:r>
            <a:r>
              <a:rPr lang="en-US" dirty="0">
                <a:solidFill>
                  <a:srgbClr val="FFFF00"/>
                </a:solidFill>
                <a:latin typeface="Arial" pitchFamily="34" charset="0"/>
                <a:cs typeface="Arial" pitchFamily="34" charset="0"/>
              </a:rPr>
              <a:t>didn’t shrink </a:t>
            </a:r>
            <a:r>
              <a:rPr lang="en-US" dirty="0" smtClean="0">
                <a:solidFill>
                  <a:srgbClr val="FFFF00"/>
                </a:solidFill>
                <a:latin typeface="Arial" pitchFamily="34" charset="0"/>
                <a:cs typeface="Arial" pitchFamily="34" charset="0"/>
              </a:rPr>
              <a:t>from…</a:t>
            </a:r>
            <a:endParaRPr lang="en-US" dirty="0">
              <a:solidFill>
                <a:srgbClr val="FFFF00"/>
              </a:solidFill>
              <a:latin typeface="Arial" pitchFamily="34" charset="0"/>
              <a:cs typeface="Arial" pitchFamily="34" charset="0"/>
            </a:endParaRPr>
          </a:p>
        </p:txBody>
      </p:sp>
      <p:sp>
        <p:nvSpPr>
          <p:cNvPr id="4" name="Content Placeholder 3"/>
          <p:cNvSpPr>
            <a:spLocks noGrp="1"/>
          </p:cNvSpPr>
          <p:nvPr>
            <p:ph sz="half" idx="2"/>
          </p:nvPr>
        </p:nvSpPr>
        <p:spPr>
          <a:xfrm>
            <a:off x="11562" y="5265800"/>
            <a:ext cx="8232846" cy="1605791"/>
          </a:xfrm>
        </p:spPr>
        <p:txBody>
          <a:bodyPr/>
          <a:lstStyle/>
          <a:p>
            <a:r>
              <a:rPr lang="en-US" sz="4600" dirty="0" smtClean="0">
                <a:latin typeface="Arial" pitchFamily="34" charset="0"/>
                <a:cs typeface="Arial" pitchFamily="34" charset="0"/>
              </a:rPr>
              <a:t>…declaring </a:t>
            </a:r>
            <a:r>
              <a:rPr lang="en-US" sz="4600" dirty="0">
                <a:latin typeface="Arial" pitchFamily="34" charset="0"/>
                <a:cs typeface="Arial" pitchFamily="34" charset="0"/>
              </a:rPr>
              <a:t>to you the whole counsel of God</a:t>
            </a:r>
            <a:r>
              <a:rPr lang="en-US" sz="4600" dirty="0" smtClean="0">
                <a:latin typeface="Arial" pitchFamily="34" charset="0"/>
                <a:cs typeface="Arial" pitchFamily="34" charset="0"/>
              </a:rPr>
              <a:t>.” </a:t>
            </a:r>
            <a:r>
              <a:rPr lang="en-US" sz="3600" dirty="0">
                <a:solidFill>
                  <a:srgbClr val="00FF00"/>
                </a:solidFill>
                <a:latin typeface="Arial" pitchFamily="34" charset="0"/>
                <a:cs typeface="Arial" pitchFamily="34" charset="0"/>
              </a:rPr>
              <a:t>Acts 20:27 </a:t>
            </a:r>
            <a:r>
              <a:rPr lang="en-US" sz="2400" dirty="0">
                <a:solidFill>
                  <a:srgbClr val="00FF00"/>
                </a:solidFill>
                <a:latin typeface="Arial" pitchFamily="34" charset="0"/>
                <a:cs typeface="Arial" pitchFamily="34" charset="0"/>
              </a:rPr>
              <a:t>WEB</a:t>
            </a:r>
          </a:p>
        </p:txBody>
      </p:sp>
    </p:spTree>
    <p:extLst>
      <p:ext uri="{BB962C8B-B14F-4D97-AF65-F5344CB8AC3E}">
        <p14:creationId xmlns:p14="http://schemas.microsoft.com/office/powerpoint/2010/main" val="240539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Assembly Evangelism</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400" b="0" dirty="0" smtClean="0">
                <a:latin typeface="Arial" pitchFamily="34" charset="0"/>
                <a:cs typeface="Arial" pitchFamily="34" charset="0"/>
              </a:rPr>
              <a:t>“I will make you fishers of men.”</a:t>
            </a:r>
            <a:endParaRPr lang="en-US" sz="4400" b="0" dirty="0">
              <a:latin typeface="Arial" pitchFamily="34" charset="0"/>
              <a:cs typeface="Arial" pitchFamily="34" charset="0"/>
            </a:endParaRPr>
          </a:p>
        </p:txBody>
      </p:sp>
      <p:sp>
        <p:nvSpPr>
          <p:cNvPr id="11" name="Content Placeholder 10"/>
          <p:cNvSpPr>
            <a:spLocks noGrp="1"/>
          </p:cNvSpPr>
          <p:nvPr>
            <p:ph sz="half" idx="1"/>
          </p:nvPr>
        </p:nvSpPr>
        <p:spPr>
          <a:xfrm>
            <a:off x="0" y="1196752"/>
            <a:ext cx="9144000" cy="4752528"/>
          </a:xfrm>
        </p:spPr>
        <p:txBody>
          <a:bodyPr>
            <a:normAutofit/>
          </a:bodyPr>
          <a:lstStyle/>
          <a:p>
            <a:pPr marL="685800" indent="-685800" algn="l">
              <a:buClr>
                <a:srgbClr val="FFC000"/>
              </a:buClr>
              <a:buFont typeface="Wingdings" pitchFamily="2" charset="2"/>
              <a:buChar char="Ø"/>
            </a:pPr>
            <a:r>
              <a:rPr lang="en-US" sz="4400" dirty="0" smtClean="0">
                <a:latin typeface="Arial" pitchFamily="34" charset="0"/>
                <a:cs typeface="Arial" pitchFamily="34" charset="0"/>
              </a:rPr>
              <a:t>1</a:t>
            </a:r>
            <a:r>
              <a:rPr lang="en-US" sz="4400" baseline="30000" dirty="0" smtClean="0">
                <a:latin typeface="Arial" pitchFamily="34" charset="0"/>
                <a:cs typeface="Arial" pitchFamily="34" charset="0"/>
              </a:rPr>
              <a:t>st</a:t>
            </a:r>
            <a:r>
              <a:rPr lang="en-US" sz="4400" dirty="0" smtClean="0">
                <a:latin typeface="Arial" pitchFamily="34" charset="0"/>
                <a:cs typeface="Arial" pitchFamily="34" charset="0"/>
              </a:rPr>
              <a:t>  Being good faithful witnesses</a:t>
            </a:r>
          </a:p>
          <a:p>
            <a:pPr marL="685800" indent="-685800" algn="l">
              <a:buClr>
                <a:srgbClr val="FFC000"/>
              </a:buClr>
              <a:buFont typeface="Wingdings" pitchFamily="2" charset="2"/>
              <a:buChar char="Ø"/>
            </a:pPr>
            <a:r>
              <a:rPr lang="en-US" sz="4400" dirty="0" smtClean="0">
                <a:latin typeface="Arial" pitchFamily="34" charset="0"/>
                <a:cs typeface="Arial" pitchFamily="34" charset="0"/>
              </a:rPr>
              <a:t>2</a:t>
            </a:r>
            <a:r>
              <a:rPr lang="en-US" sz="4400" baseline="30000" dirty="0" smtClean="0">
                <a:latin typeface="Arial" pitchFamily="34" charset="0"/>
                <a:cs typeface="Arial" pitchFamily="34" charset="0"/>
              </a:rPr>
              <a:t>nd</a:t>
            </a:r>
            <a:r>
              <a:rPr lang="en-US" sz="4400" dirty="0" smtClean="0">
                <a:latin typeface="Arial" pitchFamily="34" charset="0"/>
                <a:cs typeface="Arial" pitchFamily="34" charset="0"/>
              </a:rPr>
              <a:t> Sowing the Seed of His Word</a:t>
            </a:r>
          </a:p>
          <a:p>
            <a:pPr marL="685800" indent="-685800" algn="l">
              <a:buClr>
                <a:srgbClr val="FFC000"/>
              </a:buClr>
              <a:buFont typeface="Wingdings" pitchFamily="2" charset="2"/>
              <a:buChar char="Ø"/>
            </a:pPr>
            <a:r>
              <a:rPr lang="en-US" sz="4400" dirty="0" smtClean="0">
                <a:latin typeface="Arial" pitchFamily="34" charset="0"/>
                <a:cs typeface="Arial" pitchFamily="34" charset="0"/>
              </a:rPr>
              <a:t>3</a:t>
            </a:r>
            <a:r>
              <a:rPr lang="en-US" sz="4400" baseline="30000" dirty="0" smtClean="0">
                <a:latin typeface="Arial" pitchFamily="34" charset="0"/>
                <a:cs typeface="Arial" pitchFamily="34" charset="0"/>
              </a:rPr>
              <a:t>rd</a:t>
            </a:r>
            <a:r>
              <a:rPr lang="en-US" sz="4400" dirty="0" smtClean="0">
                <a:latin typeface="Arial" pitchFamily="34" charset="0"/>
                <a:cs typeface="Arial" pitchFamily="34" charset="0"/>
              </a:rPr>
              <a:t>  Leading others to Christ</a:t>
            </a:r>
          </a:p>
          <a:p>
            <a:pPr marL="685800" indent="-685800">
              <a:buClr>
                <a:srgbClr val="FFC000"/>
              </a:buClr>
              <a:buFont typeface="Wingdings" pitchFamily="2" charset="2"/>
              <a:buChar char="Ø"/>
            </a:pPr>
            <a:r>
              <a:rPr lang="en-US" sz="4400" dirty="0" smtClean="0">
                <a:latin typeface="Arial" pitchFamily="34" charset="0"/>
                <a:cs typeface="Arial" pitchFamily="34" charset="0"/>
              </a:rPr>
              <a:t>Letting the Lord save them !</a:t>
            </a:r>
          </a:p>
          <a:p>
            <a:pPr marL="685800" indent="-685800" algn="l">
              <a:buClr>
                <a:srgbClr val="FFC000"/>
              </a:buClr>
              <a:buFont typeface="Wingdings" pitchFamily="2" charset="2"/>
              <a:buChar char="Ø"/>
            </a:pPr>
            <a:r>
              <a:rPr lang="en-US" sz="4400" dirty="0" smtClean="0">
                <a:latin typeface="Arial" pitchFamily="34" charset="0"/>
                <a:cs typeface="Arial" pitchFamily="34" charset="0"/>
              </a:rPr>
              <a:t>4</a:t>
            </a:r>
            <a:r>
              <a:rPr lang="en-US" sz="4400" baseline="30000" dirty="0" smtClean="0">
                <a:latin typeface="Arial" pitchFamily="34" charset="0"/>
                <a:cs typeface="Arial" pitchFamily="34" charset="0"/>
              </a:rPr>
              <a:t>th</a:t>
            </a:r>
            <a:r>
              <a:rPr lang="en-US" sz="4400" dirty="0" smtClean="0">
                <a:latin typeface="Arial" pitchFamily="34" charset="0"/>
                <a:cs typeface="Arial" pitchFamily="34" charset="0"/>
              </a:rPr>
              <a:t>  Making disciples of the Lord</a:t>
            </a:r>
            <a:endParaRPr lang="en-US" sz="4400" dirty="0">
              <a:latin typeface="Arial" pitchFamily="34" charset="0"/>
              <a:cs typeface="Arial" pitchFamily="34" charset="0"/>
            </a:endParaRPr>
          </a:p>
        </p:txBody>
      </p:sp>
      <p:pic>
        <p:nvPicPr>
          <p:cNvPr id="13" name="Content Placeholder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949279"/>
            <a:ext cx="899592" cy="908721"/>
          </a:xfrm>
          <a:prstGeom prst="rect">
            <a:avLst/>
          </a:prstGeom>
        </p:spPr>
      </p:pic>
    </p:spTree>
    <p:extLst>
      <p:ext uri="{BB962C8B-B14F-4D97-AF65-F5344CB8AC3E}">
        <p14:creationId xmlns:p14="http://schemas.microsoft.com/office/powerpoint/2010/main" val="27130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fade">
                                      <p:cBhvr>
                                        <p:cTn id="36" dur="1000"/>
                                        <p:tgtEl>
                                          <p:spTgt spid="11">
                                            <p:txEl>
                                              <p:pRg st="3" end="3"/>
                                            </p:txEl>
                                          </p:spTgt>
                                        </p:tgtEl>
                                      </p:cBhvr>
                                    </p:animEffect>
                                    <p:anim calcmode="lin" valueType="num">
                                      <p:cBhvr>
                                        <p:cTn id="3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1000"/>
                                        <p:tgtEl>
                                          <p:spTgt spid="11">
                                            <p:txEl>
                                              <p:pRg st="4" end="4"/>
                                            </p:txEl>
                                          </p:spTgt>
                                        </p:tgtEl>
                                      </p:cBhvr>
                                    </p:animEffect>
                                    <p:anim calcmode="lin" valueType="num">
                                      <p:cBhvr>
                                        <p:cTn id="4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heel(1)">
                                      <p:cBhvr>
                                        <p:cTn id="5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sure is a good witness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20000"/>
          </a:bodyPr>
          <a:lstStyle/>
          <a:p>
            <a:r>
              <a:rPr lang="en-US" dirty="0">
                <a:latin typeface="Arial" pitchFamily="34" charset="0"/>
                <a:cs typeface="Arial" pitchFamily="34" charset="0"/>
              </a:rPr>
              <a:t>"I know your works and where you dwell, where Satan’s throne is. You hold firmly to my name, and didn’t deny my faith in the days of Antipas </a:t>
            </a:r>
            <a:r>
              <a:rPr lang="en-US" b="1" i="1" u="sng" dirty="0">
                <a:latin typeface="Arial" pitchFamily="34" charset="0"/>
                <a:cs typeface="Arial" pitchFamily="34" charset="0"/>
              </a:rPr>
              <a:t>my witness, my faithful one</a:t>
            </a:r>
            <a:r>
              <a:rPr lang="en-US" dirty="0">
                <a:latin typeface="Arial" pitchFamily="34" charset="0"/>
                <a:cs typeface="Arial" pitchFamily="34" charset="0"/>
              </a:rPr>
              <a:t>, who was killed among you, where Satan dwells."  </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Revelation </a:t>
            </a:r>
            <a:r>
              <a:rPr lang="en-US" b="1" i="1" dirty="0">
                <a:solidFill>
                  <a:srgbClr val="00FF00"/>
                </a:solidFill>
                <a:latin typeface="Arial" pitchFamily="34" charset="0"/>
                <a:cs typeface="Arial" pitchFamily="34" charset="0"/>
              </a:rPr>
              <a:t>2:13 </a:t>
            </a:r>
            <a:r>
              <a:rPr lang="en-US" sz="26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Faithful !</a:t>
            </a:r>
            <a:endParaRPr lang="en-US" dirty="0">
              <a:latin typeface="Arial" pitchFamily="34" charset="0"/>
              <a:cs typeface="Arial" pitchFamily="34" charset="0"/>
            </a:endParaRPr>
          </a:p>
        </p:txBody>
      </p:sp>
    </p:spTree>
    <p:extLst>
      <p:ext uri="{BB962C8B-B14F-4D97-AF65-F5344CB8AC3E}">
        <p14:creationId xmlns:p14="http://schemas.microsoft.com/office/powerpoint/2010/main" val="25058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Who is our Model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1600" y="1196752"/>
            <a:ext cx="7056784" cy="4682384"/>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We can all</a:t>
            </a:r>
            <a:r>
              <a:rPr lang="en-US" dirty="0" smtClean="0">
                <a:latin typeface="Arial" pitchFamily="34" charset="0"/>
                <a:cs typeface="Arial" pitchFamily="34" charset="0"/>
              </a:rPr>
              <a:t> trust </a:t>
            </a:r>
            <a:r>
              <a:rPr lang="en-US" dirty="0" smtClean="0">
                <a:latin typeface="Arial" pitchFamily="34" charset="0"/>
                <a:cs typeface="Arial" pitchFamily="34" charset="0"/>
              </a:rPr>
              <a:t>Him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891125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What is the motivation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a:bodyPr>
          <a:lstStyle/>
          <a:p>
            <a:r>
              <a:rPr lang="en-US" dirty="0">
                <a:latin typeface="Arial" pitchFamily="34" charset="0"/>
                <a:cs typeface="Arial" pitchFamily="34" charset="0"/>
              </a:rPr>
              <a:t>"His lord said to him, ‘</a:t>
            </a:r>
            <a:r>
              <a:rPr lang="en-US" b="1" i="1" u="sng" dirty="0">
                <a:latin typeface="Arial" pitchFamily="34" charset="0"/>
                <a:cs typeface="Arial" pitchFamily="34" charset="0"/>
              </a:rPr>
              <a:t>Well done, good and faithful servant</a:t>
            </a:r>
            <a:r>
              <a:rPr lang="en-US" dirty="0">
                <a:latin typeface="Arial" pitchFamily="34" charset="0"/>
                <a:cs typeface="Arial" pitchFamily="34" charset="0"/>
              </a:rPr>
              <a:t>. You have been faithful over a few things, I will set you over many things. Enter into the joy of your lord.’ "  </a:t>
            </a:r>
            <a:r>
              <a:rPr lang="en-US" b="1" i="1" dirty="0">
                <a:solidFill>
                  <a:srgbClr val="00FF00"/>
                </a:solidFill>
                <a:latin typeface="Arial" pitchFamily="34" charset="0"/>
                <a:cs typeface="Arial" pitchFamily="34" charset="0"/>
              </a:rPr>
              <a:t>Matthew 25:21(&amp;23</a:t>
            </a:r>
            <a:r>
              <a:rPr lang="en-US" b="1" i="1" dirty="0" smtClean="0">
                <a:solidFill>
                  <a:srgbClr val="00FF00"/>
                </a:solidFill>
                <a:latin typeface="Arial" pitchFamily="34" charset="0"/>
                <a:cs typeface="Arial" pitchFamily="34" charset="0"/>
              </a:rPr>
              <a:t>) </a:t>
            </a:r>
            <a:r>
              <a:rPr lang="en-US" sz="2600" b="1" i="1" dirty="0" smtClean="0">
                <a:solidFill>
                  <a:srgbClr val="00FF00"/>
                </a:solidFill>
                <a:latin typeface="Arial" pitchFamily="34" charset="0"/>
                <a:cs typeface="Arial" pitchFamily="34" charset="0"/>
              </a:rPr>
              <a:t>WEB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Well done !</a:t>
            </a:r>
            <a:endParaRPr lang="en-US" dirty="0">
              <a:latin typeface="Arial" pitchFamily="34" charset="0"/>
              <a:cs typeface="Arial" pitchFamily="34" charset="0"/>
            </a:endParaRPr>
          </a:p>
        </p:txBody>
      </p:sp>
    </p:spTree>
    <p:extLst>
      <p:ext uri="{BB962C8B-B14F-4D97-AF65-F5344CB8AC3E}">
        <p14:creationId xmlns:p14="http://schemas.microsoft.com/office/powerpoint/2010/main" val="3126921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Can your testimony save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a:latin typeface="Arial" pitchFamily="34" charset="0"/>
                <a:cs typeface="Arial" pitchFamily="34" charset="0"/>
              </a:rPr>
              <a:t>"He said to them, “Go into all the world, and </a:t>
            </a:r>
            <a:r>
              <a:rPr lang="en-US" b="1" i="1" u="sng" dirty="0">
                <a:latin typeface="Arial" pitchFamily="34" charset="0"/>
                <a:cs typeface="Arial" pitchFamily="34" charset="0"/>
              </a:rPr>
              <a:t>preach the Good News</a:t>
            </a:r>
            <a:r>
              <a:rPr lang="en-US" dirty="0">
                <a:latin typeface="Arial" pitchFamily="34" charset="0"/>
                <a:cs typeface="Arial" pitchFamily="34" charset="0"/>
              </a:rPr>
              <a:t> to the whole creation."  </a:t>
            </a:r>
            <a:r>
              <a:rPr lang="en-US" b="1" i="1" dirty="0">
                <a:solidFill>
                  <a:srgbClr val="00FF00"/>
                </a:solidFill>
                <a:latin typeface="Arial" pitchFamily="34" charset="0"/>
                <a:cs typeface="Arial" pitchFamily="34" charset="0"/>
              </a:rPr>
              <a:t>Mark 16:15 </a:t>
            </a:r>
            <a:r>
              <a:rPr lang="en-US" sz="24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Gospel !</a:t>
            </a:r>
            <a:endParaRPr lang="en-US" dirty="0">
              <a:latin typeface="Arial" pitchFamily="34" charset="0"/>
              <a:cs typeface="Arial" pitchFamily="34" charset="0"/>
            </a:endParaRPr>
          </a:p>
        </p:txBody>
      </p:sp>
    </p:spTree>
    <p:extLst>
      <p:ext uri="{BB962C8B-B14F-4D97-AF65-F5344CB8AC3E}">
        <p14:creationId xmlns:p14="http://schemas.microsoft.com/office/powerpoint/2010/main" val="4049214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Can the Gospel save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77500" lnSpcReduction="20000"/>
          </a:bodyPr>
          <a:lstStyle/>
          <a:p>
            <a:pPr>
              <a:lnSpc>
                <a:spcPct val="120000"/>
              </a:lnSpc>
            </a:pPr>
            <a:r>
              <a:rPr lang="en-US" dirty="0">
                <a:latin typeface="Arial" pitchFamily="34" charset="0"/>
                <a:cs typeface="Arial" pitchFamily="34" charset="0"/>
              </a:rPr>
              <a:t>"Now I declare to you, brothers, the Good News which I preached to you,... by which you are saved... that </a:t>
            </a:r>
            <a:r>
              <a:rPr lang="en-US" b="1" i="1" u="sng" dirty="0">
                <a:latin typeface="Arial" pitchFamily="34" charset="0"/>
                <a:cs typeface="Arial" pitchFamily="34" charset="0"/>
              </a:rPr>
              <a:t>Christ died for our sins</a:t>
            </a:r>
            <a:r>
              <a:rPr lang="en-US" dirty="0">
                <a:latin typeface="Arial" pitchFamily="34" charset="0"/>
                <a:cs typeface="Arial" pitchFamily="34" charset="0"/>
              </a:rPr>
              <a:t> according to the Scriptures, that he was buried, that he was raised on the third day according to the Scriptures." </a:t>
            </a:r>
            <a:r>
              <a:rPr lang="en-US" b="1" i="1" dirty="0" smtClean="0">
                <a:solidFill>
                  <a:srgbClr val="00FF00"/>
                </a:solidFill>
                <a:latin typeface="Arial" pitchFamily="34" charset="0"/>
                <a:cs typeface="Arial" pitchFamily="34" charset="0"/>
              </a:rPr>
              <a:t>1Corinthians </a:t>
            </a:r>
            <a:r>
              <a:rPr lang="en-US" b="1" i="1" dirty="0">
                <a:solidFill>
                  <a:srgbClr val="00FF00"/>
                </a:solidFill>
                <a:latin typeface="Arial" pitchFamily="34" charset="0"/>
                <a:cs typeface="Arial" pitchFamily="34" charset="0"/>
              </a:rPr>
              <a:t>15:1-4 </a:t>
            </a:r>
            <a:r>
              <a:rPr lang="en-US" sz="2800" b="1" i="1" dirty="0">
                <a:solidFill>
                  <a:srgbClr val="00FF00"/>
                </a:solidFill>
                <a:latin typeface="Arial" pitchFamily="34" charset="0"/>
                <a:cs typeface="Arial" pitchFamily="34" charset="0"/>
              </a:rPr>
              <a:t>WEB</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Only the Savior can save !</a:t>
            </a:r>
            <a:endParaRPr lang="en-US" dirty="0">
              <a:latin typeface="Arial" pitchFamily="34" charset="0"/>
              <a:cs typeface="Arial" pitchFamily="34" charset="0"/>
            </a:endParaRPr>
          </a:p>
        </p:txBody>
      </p:sp>
    </p:spTree>
    <p:extLst>
      <p:ext uri="{BB962C8B-B14F-4D97-AF65-F5344CB8AC3E}">
        <p14:creationId xmlns:p14="http://schemas.microsoft.com/office/powerpoint/2010/main" val="1062635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2412</Words>
  <Application>Microsoft Office PowerPoint</Application>
  <PresentationFormat>On-screen Show (4:3)</PresentationFormat>
  <Paragraphs>497</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Arial Narrow</vt:lpstr>
      <vt:lpstr>Calibri</vt:lpstr>
      <vt:lpstr>Wingdings</vt:lpstr>
      <vt:lpstr>Office Theme</vt:lpstr>
      <vt:lpstr>PowerPoint Presentation</vt:lpstr>
      <vt:lpstr>Assembly Evangelism</vt:lpstr>
      <vt:lpstr>Do you talk about Jesus ?</vt:lpstr>
      <vt:lpstr>What is a good witness ?</vt:lpstr>
      <vt:lpstr>How sure is a good witness ?</vt:lpstr>
      <vt:lpstr>Who is our Model ?</vt:lpstr>
      <vt:lpstr>What is the motivation ?</vt:lpstr>
      <vt:lpstr>Can your testimony save ?</vt:lpstr>
      <vt:lpstr>Can the Gospel save ?</vt:lpstr>
      <vt:lpstr>How can you be saved ?</vt:lpstr>
      <vt:lpstr>Where do we go from here ?</vt:lpstr>
      <vt:lpstr>What is this picture telling us ?</vt:lpstr>
      <vt:lpstr>Are we wasting our time ?</vt:lpstr>
      <vt:lpstr>Becoming fishers of men</vt:lpstr>
      <vt:lpstr>How can you get started ?</vt:lpstr>
      <vt:lpstr>Who calls ?</vt:lpstr>
      <vt:lpstr>Why does Jesus call ?</vt:lpstr>
      <vt:lpstr>To whom is Jesus talking ?</vt:lpstr>
      <vt:lpstr>What does He want ?</vt:lpstr>
      <vt:lpstr>Why follow Him ?</vt:lpstr>
      <vt:lpstr>What’s the results ?</vt:lpstr>
      <vt:lpstr>Who transforms careers ?</vt:lpstr>
      <vt:lpstr>Do you believe Him or not ?</vt:lpstr>
      <vt:lpstr>Why Fishers of Men ?</vt:lpstr>
      <vt:lpstr>What’s the objective ?</vt:lpstr>
      <vt:lpstr>The Methods of the Master ?</vt:lpstr>
      <vt:lpstr>How can you get begin ?</vt:lpstr>
      <vt:lpstr>Methods of the Master ?</vt:lpstr>
      <vt:lpstr>“…into deep water ?”</vt:lpstr>
      <vt:lpstr>Leave your comfort zone ?</vt:lpstr>
      <vt:lpstr>Who brought the fish ?</vt:lpstr>
      <vt:lpstr>Had Peter ever seen this ?</vt:lpstr>
      <vt:lpstr>What’s your decision ?</vt:lpstr>
      <vt:lpstr>How would they live ?</vt:lpstr>
      <vt:lpstr>Can you “go it alone” ?</vt:lpstr>
      <vt:lpstr>“Jesus said… as the Father has sent me, I also send you." Jn 20v21  </vt:lpstr>
      <vt:lpstr>Who is in charge ?</vt:lpstr>
      <vt:lpstr>Who saves ?</vt:lpstr>
      <vt:lpstr>“Each one bring one !”</vt:lpstr>
      <vt:lpstr>What’s the FOURTH STEP ?</vt:lpstr>
      <vt:lpstr>“I didn’t shrink from…</vt:lpstr>
      <vt:lpstr>Assembly Evangelism</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Arizona Bible Courses</dc:creator>
  <cp:lastModifiedBy>www.AzBible.yolasite.com</cp:lastModifiedBy>
  <cp:revision>127</cp:revision>
  <dcterms:created xsi:type="dcterms:W3CDTF">2010-11-10T08:57:02Z</dcterms:created>
  <dcterms:modified xsi:type="dcterms:W3CDTF">2015-03-28T12:51:12Z</dcterms:modified>
</cp:coreProperties>
</file>